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97" r:id="rId2"/>
    <p:sldId id="270" r:id="rId3"/>
    <p:sldId id="271" r:id="rId4"/>
    <p:sldId id="298" r:id="rId5"/>
    <p:sldId id="300" r:id="rId6"/>
    <p:sldId id="273" r:id="rId7"/>
    <p:sldId id="304" r:id="rId8"/>
    <p:sldId id="283" r:id="rId9"/>
    <p:sldId id="310" r:id="rId10"/>
    <p:sldId id="311" r:id="rId11"/>
    <p:sldId id="312" r:id="rId12"/>
    <p:sldId id="313" r:id="rId13"/>
    <p:sldId id="314" r:id="rId14"/>
    <p:sldId id="301" r:id="rId15"/>
    <p:sldId id="282" r:id="rId16"/>
    <p:sldId id="317" r:id="rId17"/>
    <p:sldId id="284" r:id="rId18"/>
    <p:sldId id="308" r:id="rId19"/>
    <p:sldId id="285" r:id="rId20"/>
    <p:sldId id="286" r:id="rId21"/>
    <p:sldId id="287" r:id="rId22"/>
    <p:sldId id="309" r:id="rId23"/>
    <p:sldId id="318" r:id="rId24"/>
    <p:sldId id="321" r:id="rId25"/>
    <p:sldId id="320" r:id="rId26"/>
    <p:sldId id="295" r:id="rId27"/>
    <p:sldId id="296" r:id="rId28"/>
    <p:sldId id="299" r:id="rId29"/>
  </p:sldIdLst>
  <p:sldSz cx="12192000" cy="6858000"/>
  <p:notesSz cx="6858000" cy="9144000"/>
  <p:custDataLst>
    <p:tags r:id="rId3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4C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669"/>
  </p:normalViewPr>
  <p:slideViewPr>
    <p:cSldViewPr snapToGrid="0" snapToObjects="1">
      <p:cViewPr varScale="1">
        <p:scale>
          <a:sx n="85" d="100"/>
          <a:sy n="85" d="100"/>
        </p:scale>
        <p:origin x="52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857DECC-6B41-084D-A6AA-F6A5158FB7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6952DE6-3CD9-5E43-9710-76B398B16E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EEF65F3-6211-804B-B839-F235B9073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4B68D-C21D-4C40-A2F9-756BA9DA4962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D112BD9-C80A-4A47-B72B-94813C2E6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08EFDDA-53AC-974D-A406-F2AEBD039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8EC21-5DFC-B64C-9F6F-B4F61746E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861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5C61AA3-0B7C-C94D-809F-977C3CB41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2B53D21B-8A06-BC4E-B936-0C30AD8C68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E7EA765-9360-3B4F-8252-D6CE2B11F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4B68D-C21D-4C40-A2F9-756BA9DA4962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1D919EA-5A4A-2849-AD18-EA189F859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C9F8409-B4A9-484F-80B7-DE8037904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8EC21-5DFC-B64C-9F6F-B4F61746E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882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DE8AB2FB-F268-F747-B078-65FB200882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FBD20BD8-38D5-5F4B-8711-55536A8680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620C025-0116-ED45-ABFD-69EDC1103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4B68D-C21D-4C40-A2F9-756BA9DA4962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D385670-CFF6-064E-B28F-D841A245F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8852534-ECA1-364C-B8EF-CD2751FFF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8EC21-5DFC-B64C-9F6F-B4F61746E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227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808CAF8-FA98-7443-84ED-D96103265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B61FC4F-0209-0E4A-B5B4-AE098C2D8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C76A381-83DA-2D4E-AF93-78CDC804F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4B68D-C21D-4C40-A2F9-756BA9DA4962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CF5D67A-B51E-5442-9565-DB125A678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6B895BA2-F16B-4044-8999-BAB432D14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8EC21-5DFC-B64C-9F6F-B4F61746E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82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FD8EED2-3C3F-A849-82F4-BEE498CDF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7D75A7C-2CA8-9A46-9952-153CB4A0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CAE16DD-73E0-1943-B0BE-C170C4E4D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4B68D-C21D-4C40-A2F9-756BA9DA4962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6FD6CA5-4224-944F-9E72-9744999D3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C03EA01-7728-7144-98DA-3B4BBDEB9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8EC21-5DFC-B64C-9F6F-B4F61746E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980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CE2960B-2B3A-9C4C-B29F-BE8AB7B40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03B5472-1476-0544-9E60-58CCF8DFF9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33963F39-7C40-E94F-ABE2-EC4A10A565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F278DA6-7029-1B49-9F2C-01375F728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4B68D-C21D-4C40-A2F9-756BA9DA4962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F6E48235-AC6B-CD48-89BE-AED36740C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EF30AAB2-8B0F-B544-ADCF-7A3247858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8EC21-5DFC-B64C-9F6F-B4F61746E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260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A1FFEE9-5AF9-3C46-B351-2587881FB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E09A5EF-DD78-7044-A477-A8F20EC255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7D8D3EDC-B1DD-084A-90C0-5A5EF40F5E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5AD66686-5096-6A43-8BD4-528D09D96D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B7C4063F-E0AB-BC47-8B04-DBA979B60B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D8337ED4-2FD7-D84E-BBA9-286955E93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4B68D-C21D-4C40-A2F9-756BA9DA4962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4B2A2CB2-BBE7-CE4F-B5E4-8F2015E1C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51D8BA49-ECA3-A64B-8EB2-C61FE2E6A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8EC21-5DFC-B64C-9F6F-B4F61746E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861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2F46C52-0003-0940-A2D3-69F657790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04156C12-F4D7-654E-8000-6673169FA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4B68D-C21D-4C40-A2F9-756BA9DA4962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4135E4C2-724F-EC49-99B2-B4672AD58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5B23B65-B4E4-7546-8373-B272DA383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8EC21-5DFC-B64C-9F6F-B4F61746E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45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561BB2F0-1D1F-464D-96E0-EDC169B12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4B68D-C21D-4C40-A2F9-756BA9DA4962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9BBD93E1-4710-1E49-801B-D24231934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BE3E3A28-AEAD-F04D-B48E-1F4080E6F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8EC21-5DFC-B64C-9F6F-B4F61746E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8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3B92BD-5256-D543-8124-B24895A27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6B684E8-3573-044E-8D67-07999D0DD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C5353BD2-7F49-C945-97AE-EC3ADD309A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A3D9B11A-740C-AC4E-9A64-F3C868DA5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4B68D-C21D-4C40-A2F9-756BA9DA4962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FED9DC13-3C01-704E-B609-2CFD42C6E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8046AB47-0D5D-6B46-8D9B-BF24A13FF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8EC21-5DFC-B64C-9F6F-B4F61746E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636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CC8EADA-7B03-CE41-894A-4B287BCA3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2845C6A7-ACB1-6D42-8FD2-9F149426DB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22E40800-273F-2B4C-B062-D9D27C15BB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5D352382-E7C3-1446-BDDB-DE9E49688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4B68D-C21D-4C40-A2F9-756BA9DA4962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8D4BB7EE-9512-4B4F-8473-EA78FA8B5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7CB71BD-4304-7448-9584-730662F20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8EC21-5DFC-B64C-9F6F-B4F61746E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505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6D7FC5A1-5428-064D-81BA-9C5EB424A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4245D36-74F8-6F49-B547-C2A2F06F9B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6B5613AE-94C5-4741-AFB4-E96448780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34B68D-C21D-4C40-A2F9-756BA9DA4962}" type="datetimeFigureOut">
              <a:rPr lang="en-US" smtClean="0"/>
              <a:t>6/6/2019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735B9C7C-9098-B142-82EA-712CF81D47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E4B89CF-9003-934B-A73C-060C13E74F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58EC21-5DFC-B64C-9F6F-B4F61746E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482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plot.ly/~drussottoAtIE/1/#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3.emf"/><Relationship Id="rId4" Type="http://schemas.openxmlformats.org/officeDocument/2006/relationships/oleObject" Target="../embeddings/oleObject1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3.emf"/><Relationship Id="rId4" Type="http://schemas.openxmlformats.org/officeDocument/2006/relationships/oleObject" Target="../embeddings/oleObject2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hyperlink" Target="https://github.com/martinan92/Advanced-R-Group-Project/blob/master/Data/model_results_no_duration.csv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tiff"/><Relationship Id="rId3" Type="http://schemas.openxmlformats.org/officeDocument/2006/relationships/image" Target="../media/image27.tiff"/><Relationship Id="rId7" Type="http://schemas.openxmlformats.org/officeDocument/2006/relationships/image" Target="../media/image31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tiff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8.sv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6.sv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8E8668BC-A87D-9541-BF4D-937FBF0F11CE}"/>
              </a:ext>
            </a:extLst>
          </p:cNvPr>
          <p:cNvGrpSpPr/>
          <p:nvPr/>
        </p:nvGrpSpPr>
        <p:grpSpPr>
          <a:xfrm>
            <a:off x="0" y="0"/>
            <a:ext cx="12192000" cy="7382256"/>
            <a:chOff x="0" y="0"/>
            <a:chExt cx="12192000" cy="6858000"/>
          </a:xfrm>
        </p:grpSpPr>
        <p:sp>
          <p:nvSpPr>
            <p:cNvPr id="5" name="object 2">
              <a:extLst>
                <a:ext uri="{FF2B5EF4-FFF2-40B4-BE49-F238E27FC236}">
                  <a16:creationId xmlns="" xmlns:a16="http://schemas.microsoft.com/office/drawing/2014/main" id="{A4FE4AE1-D9E8-5446-8858-A1BDF0D3C066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0" y="6858000"/>
                  </a:moveTo>
                  <a:lnTo>
                    <a:pt x="12192000" y="6858000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C84C2D"/>
            </a:solidFill>
          </p:spPr>
          <p:txBody>
            <a:bodyPr wrap="square" lIns="0" tIns="0" rIns="0" bIns="0" rtlCol="0"/>
            <a:lstStyle/>
            <a:p>
              <a:pPr marL="6454775">
                <a:lnSpc>
                  <a:spcPct val="100000"/>
                </a:lnSpc>
                <a:spcBef>
                  <a:spcPts val="100"/>
                </a:spcBef>
              </a:pPr>
              <a:endParaRPr lang="en-AU" spc="-280" dirty="0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="" xmlns:a16="http://schemas.microsoft.com/office/drawing/2014/main" id="{BD939803-C02E-2644-8B41-7C3389BB4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5867400" cy="6858000"/>
            </a:xfrm>
            <a:prstGeom prst="rect">
              <a:avLst/>
            </a:prstGeom>
          </p:spPr>
        </p:pic>
      </p:grpSp>
      <p:sp>
        <p:nvSpPr>
          <p:cNvPr id="10" name="object 7">
            <a:extLst>
              <a:ext uri="{FF2B5EF4-FFF2-40B4-BE49-F238E27FC236}">
                <a16:creationId xmlns="" xmlns:a16="http://schemas.microsoft.com/office/drawing/2014/main" id="{F0587570-8BC4-A341-8866-DAF24FCEFC8A}"/>
              </a:ext>
            </a:extLst>
          </p:cNvPr>
          <p:cNvSpPr txBox="1"/>
          <p:nvPr/>
        </p:nvSpPr>
        <p:spPr>
          <a:xfrm>
            <a:off x="6096000" y="2828962"/>
            <a:ext cx="4560318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60" dirty="0">
                <a:solidFill>
                  <a:srgbClr val="D6D6D6"/>
                </a:solidFill>
                <a:latin typeface="Arial"/>
                <a:cs typeface="Arial"/>
              </a:rPr>
              <a:t>Group</a:t>
            </a:r>
            <a:r>
              <a:rPr lang="vi-VN" b="1" spc="-100" dirty="0">
                <a:solidFill>
                  <a:srgbClr val="D6D6D6"/>
                </a:solidFill>
                <a:latin typeface="Arial"/>
                <a:cs typeface="Arial"/>
              </a:rPr>
              <a:t> Member</a:t>
            </a:r>
            <a:r>
              <a:rPr spc="-40" dirty="0">
                <a:solidFill>
                  <a:srgbClr val="D6D6D6"/>
                </a:solidFill>
                <a:latin typeface="Arial"/>
                <a:cs typeface="Arial"/>
              </a:rPr>
              <a:t>:</a:t>
            </a:r>
            <a:r>
              <a:rPr spc="-100" dirty="0">
                <a:solidFill>
                  <a:srgbClr val="D6D6D6"/>
                </a:solidFill>
                <a:latin typeface="Arial"/>
                <a:cs typeface="Arial"/>
              </a:rPr>
              <a:t> </a:t>
            </a:r>
            <a:r>
              <a:rPr lang="vi-VN" spc="-70" dirty="0">
                <a:solidFill>
                  <a:srgbClr val="D6D6D6"/>
                </a:solidFill>
                <a:latin typeface="Arial"/>
                <a:cs typeface="Arial"/>
              </a:rPr>
              <a:t>Victor Vu - Theodore Willems - Andrew Martinez – Daniel Russotto - Celine Khoury - Tomas Tello - </a:t>
            </a:r>
            <a:r>
              <a:rPr spc="-70" dirty="0">
                <a:solidFill>
                  <a:srgbClr val="D6D6D6"/>
                </a:solidFill>
                <a:latin typeface="Arial"/>
                <a:cs typeface="Arial"/>
              </a:rPr>
              <a:t>Christine</a:t>
            </a:r>
            <a:r>
              <a:rPr spc="-100" dirty="0">
                <a:solidFill>
                  <a:srgbClr val="D6D6D6"/>
                </a:solidFill>
                <a:latin typeface="Arial"/>
                <a:cs typeface="Arial"/>
              </a:rPr>
              <a:t> </a:t>
            </a:r>
            <a:r>
              <a:rPr spc="-70" dirty="0">
                <a:solidFill>
                  <a:srgbClr val="D6D6D6"/>
                </a:solidFill>
                <a:latin typeface="Arial"/>
                <a:cs typeface="Arial"/>
              </a:rPr>
              <a:t>Utendorf</a:t>
            </a:r>
            <a:endParaRPr dirty="0">
              <a:latin typeface="Arial"/>
              <a:cs typeface="Arial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="" xmlns:a16="http://schemas.microsoft.com/office/drawing/2014/main" id="{36D34413-23DF-A945-BAA3-8509181FB801}"/>
              </a:ext>
            </a:extLst>
          </p:cNvPr>
          <p:cNvSpPr txBox="1"/>
          <p:nvPr/>
        </p:nvSpPr>
        <p:spPr>
          <a:xfrm>
            <a:off x="6079973" y="1354180"/>
            <a:ext cx="5088239" cy="8130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600" b="1" spc="-80" dirty="0">
                <a:solidFill>
                  <a:srgbClr val="FFFFFF"/>
                </a:solidFill>
                <a:latin typeface="Arial"/>
                <a:cs typeface="Arial"/>
              </a:rPr>
              <a:t>How </a:t>
            </a:r>
            <a:r>
              <a:rPr sz="2600" b="1" spc="-65" dirty="0">
                <a:solidFill>
                  <a:srgbClr val="FFFFFF"/>
                </a:solidFill>
                <a:latin typeface="Arial"/>
                <a:cs typeface="Arial"/>
              </a:rPr>
              <a:t>can </a:t>
            </a:r>
            <a:r>
              <a:rPr sz="2600" b="1" spc="-75" dirty="0">
                <a:solidFill>
                  <a:srgbClr val="FFFFFF"/>
                </a:solidFill>
                <a:latin typeface="Arial"/>
                <a:cs typeface="Arial"/>
              </a:rPr>
              <a:t>we </a:t>
            </a:r>
            <a:r>
              <a:rPr lang="vi-VN" sz="2600" b="1" spc="-75" dirty="0">
                <a:solidFill>
                  <a:srgbClr val="FFFFFF"/>
                </a:solidFill>
                <a:latin typeface="Arial"/>
                <a:cs typeface="Arial"/>
              </a:rPr>
              <a:t>improve</a:t>
            </a:r>
            <a:r>
              <a:rPr sz="26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vi-VN" sz="2600" b="1" spc="-85" dirty="0">
                <a:solidFill>
                  <a:srgbClr val="FFFFFF"/>
                </a:solidFill>
                <a:latin typeface="Arial"/>
                <a:cs typeface="Arial"/>
              </a:rPr>
              <a:t>future marketing </a:t>
            </a:r>
            <a:r>
              <a:rPr lang="vi-VN" sz="2600" b="1" spc="-85" dirty="0" smtClean="0">
                <a:solidFill>
                  <a:srgbClr val="FFFFFF"/>
                </a:solidFill>
                <a:latin typeface="Arial"/>
                <a:cs typeface="Arial"/>
              </a:rPr>
              <a:t>campaign</a:t>
            </a:r>
            <a:r>
              <a:rPr lang="de-DE" sz="2600" b="1" spc="-85" dirty="0" smtClean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2600" b="1" spc="-80" dirty="0" smtClean="0">
                <a:solidFill>
                  <a:srgbClr val="FFFFFF"/>
                </a:solidFill>
                <a:latin typeface="Arial"/>
                <a:cs typeface="Arial"/>
              </a:rPr>
              <a:t>?</a:t>
            </a:r>
            <a:endParaRPr sz="2600" b="1" dirty="0">
              <a:latin typeface="Arial"/>
              <a:cs typeface="Arial"/>
            </a:endParaRPr>
          </a:p>
        </p:txBody>
      </p:sp>
      <p:sp>
        <p:nvSpPr>
          <p:cNvPr id="13" name="object 9">
            <a:extLst>
              <a:ext uri="{FF2B5EF4-FFF2-40B4-BE49-F238E27FC236}">
                <a16:creationId xmlns="" xmlns:a16="http://schemas.microsoft.com/office/drawing/2014/main" id="{D1F10E97-88D9-0A4B-8B59-5416AD59F191}"/>
              </a:ext>
            </a:extLst>
          </p:cNvPr>
          <p:cNvSpPr txBox="1"/>
          <p:nvPr/>
        </p:nvSpPr>
        <p:spPr>
          <a:xfrm>
            <a:off x="5961221" y="377443"/>
            <a:ext cx="5088239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vi-VN" sz="4000" b="1" spc="-8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Deposit Subscription</a:t>
            </a:r>
            <a:endParaRPr sz="4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bject 9">
            <a:extLst>
              <a:ext uri="{FF2B5EF4-FFF2-40B4-BE49-F238E27FC236}">
                <a16:creationId xmlns="" xmlns:a16="http://schemas.microsoft.com/office/drawing/2014/main" id="{760ABA8F-2ECB-1747-A4F0-3DCAAB1E6F96}"/>
              </a:ext>
            </a:extLst>
          </p:cNvPr>
          <p:cNvSpPr txBox="1"/>
          <p:nvPr/>
        </p:nvSpPr>
        <p:spPr>
          <a:xfrm>
            <a:off x="2303811" y="377443"/>
            <a:ext cx="3538653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vi-VN" sz="3600" b="1" spc="-80" dirty="0">
                <a:solidFill>
                  <a:srgbClr val="C84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Predicting </a:t>
            </a:r>
            <a:r>
              <a:rPr lang="vi-VN" sz="4000" b="1" spc="-80" dirty="0">
                <a:solidFill>
                  <a:srgbClr val="C84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Term</a:t>
            </a:r>
            <a:endParaRPr sz="36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66248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08564" y="948283"/>
            <a:ext cx="1683385" cy="0"/>
          </a:xfrm>
          <a:custGeom>
            <a:avLst/>
            <a:gdLst/>
            <a:ahLst/>
            <a:cxnLst/>
            <a:rect l="l" t="t" r="r" b="b"/>
            <a:pathLst>
              <a:path w="1683385">
                <a:moveTo>
                  <a:pt x="0" y="0"/>
                </a:moveTo>
                <a:lnTo>
                  <a:pt x="1682846" y="0"/>
                </a:lnTo>
              </a:path>
            </a:pathLst>
          </a:custGeom>
          <a:ln w="889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732920" y="773023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19">
                <a:moveTo>
                  <a:pt x="0" y="0"/>
                </a:moveTo>
                <a:lnTo>
                  <a:pt x="0" y="350520"/>
                </a:lnTo>
                <a:lnTo>
                  <a:pt x="350520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91411" y="948283"/>
            <a:ext cx="9986010" cy="0"/>
          </a:xfrm>
          <a:custGeom>
            <a:avLst/>
            <a:gdLst/>
            <a:ahLst/>
            <a:cxnLst/>
            <a:rect l="l" t="t" r="r" b="b"/>
            <a:pathLst>
              <a:path w="9986010">
                <a:moveTo>
                  <a:pt x="0" y="0"/>
                </a:moveTo>
                <a:lnTo>
                  <a:pt x="9941509" y="0"/>
                </a:lnTo>
                <a:lnTo>
                  <a:pt x="9985959" y="0"/>
                </a:lnTo>
              </a:path>
            </a:pathLst>
          </a:custGeom>
          <a:ln w="889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732920" y="773023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19">
                <a:moveTo>
                  <a:pt x="0" y="0"/>
                </a:moveTo>
                <a:lnTo>
                  <a:pt x="0" y="350520"/>
                </a:lnTo>
                <a:lnTo>
                  <a:pt x="350520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Picture 17">
            <a:hlinkClick r:id="rId2"/>
            <a:extLst>
              <a:ext uri="{FF2B5EF4-FFF2-40B4-BE49-F238E27FC236}">
                <a16:creationId xmlns="" xmlns:a16="http://schemas.microsoft.com/office/drawing/2014/main" id="{45309404-9938-F54F-A110-34380A46ED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57"/>
          <a:stretch/>
        </p:blipFill>
        <p:spPr>
          <a:xfrm>
            <a:off x="2417735" y="1813304"/>
            <a:ext cx="7089023" cy="483788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955C7C41-3F25-BE49-B28B-D337526A05BF}"/>
              </a:ext>
            </a:extLst>
          </p:cNvPr>
          <p:cNvSpPr txBox="1"/>
          <p:nvPr/>
        </p:nvSpPr>
        <p:spPr>
          <a:xfrm>
            <a:off x="3907172" y="1196128"/>
            <a:ext cx="3839577" cy="369332"/>
          </a:xfrm>
          <a:prstGeom prst="rect">
            <a:avLst/>
          </a:prstGeom>
          <a:noFill/>
          <a:ln>
            <a:noFill/>
            <a:prstDash val="lgDash"/>
          </a:ln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Continuous Variable Correlations</a:t>
            </a:r>
          </a:p>
        </p:txBody>
      </p:sp>
      <p:sp>
        <p:nvSpPr>
          <p:cNvPr id="12" name="object 30">
            <a:extLst>
              <a:ext uri="{FF2B5EF4-FFF2-40B4-BE49-F238E27FC236}">
                <a16:creationId xmlns="" xmlns:a16="http://schemas.microsoft.com/office/drawing/2014/main" id="{6BFBC16E-4EA8-B246-8F56-B297189EF2FD}"/>
              </a:ext>
            </a:extLst>
          </p:cNvPr>
          <p:cNvSpPr txBox="1">
            <a:spLocks/>
          </p:cNvSpPr>
          <p:nvPr/>
        </p:nvSpPr>
        <p:spPr>
          <a:xfrm>
            <a:off x="367633" y="81024"/>
            <a:ext cx="11604682" cy="751488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are </a:t>
            </a:r>
            <a:r>
              <a:rPr lang="vi-V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highly correlated continuous variables</a:t>
            </a: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“Previous” &amp; “pdays” show the highest correlation.</a:t>
            </a:r>
          </a:p>
        </p:txBody>
      </p:sp>
    </p:spTree>
    <p:extLst>
      <p:ext uri="{BB962C8B-B14F-4D97-AF65-F5344CB8AC3E}">
        <p14:creationId xmlns:p14="http://schemas.microsoft.com/office/powerpoint/2010/main" val="1900688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08564" y="948283"/>
            <a:ext cx="1683385" cy="0"/>
          </a:xfrm>
          <a:custGeom>
            <a:avLst/>
            <a:gdLst/>
            <a:ahLst/>
            <a:cxnLst/>
            <a:rect l="l" t="t" r="r" b="b"/>
            <a:pathLst>
              <a:path w="1683385">
                <a:moveTo>
                  <a:pt x="0" y="0"/>
                </a:moveTo>
                <a:lnTo>
                  <a:pt x="1682846" y="0"/>
                </a:lnTo>
              </a:path>
            </a:pathLst>
          </a:custGeom>
          <a:ln w="889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732920" y="773023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19">
                <a:moveTo>
                  <a:pt x="0" y="0"/>
                </a:moveTo>
                <a:lnTo>
                  <a:pt x="0" y="350520"/>
                </a:lnTo>
                <a:lnTo>
                  <a:pt x="350520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91411" y="948283"/>
            <a:ext cx="9986010" cy="0"/>
          </a:xfrm>
          <a:custGeom>
            <a:avLst/>
            <a:gdLst/>
            <a:ahLst/>
            <a:cxnLst/>
            <a:rect l="l" t="t" r="r" b="b"/>
            <a:pathLst>
              <a:path w="9986010">
                <a:moveTo>
                  <a:pt x="0" y="0"/>
                </a:moveTo>
                <a:lnTo>
                  <a:pt x="9941509" y="0"/>
                </a:lnTo>
                <a:lnTo>
                  <a:pt x="9985959" y="0"/>
                </a:lnTo>
              </a:path>
            </a:pathLst>
          </a:custGeom>
          <a:ln w="889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732920" y="773023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19">
                <a:moveTo>
                  <a:pt x="0" y="0"/>
                </a:moveTo>
                <a:lnTo>
                  <a:pt x="0" y="350520"/>
                </a:lnTo>
                <a:lnTo>
                  <a:pt x="350520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AABEE2AD-EDC6-454B-A997-0F3D6F46A4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0"/>
          <a:stretch/>
        </p:blipFill>
        <p:spPr>
          <a:xfrm>
            <a:off x="1842015" y="1348353"/>
            <a:ext cx="8507970" cy="5302837"/>
          </a:xfrm>
          <a:prstGeom prst="rect">
            <a:avLst/>
          </a:prstGeom>
        </p:spPr>
      </p:pic>
      <p:sp>
        <p:nvSpPr>
          <p:cNvPr id="10" name="object 30">
            <a:extLst>
              <a:ext uri="{FF2B5EF4-FFF2-40B4-BE49-F238E27FC236}">
                <a16:creationId xmlns="" xmlns:a16="http://schemas.microsoft.com/office/drawing/2014/main" id="{807930DA-6015-BC43-ADBF-571EC60FD462}"/>
              </a:ext>
            </a:extLst>
          </p:cNvPr>
          <p:cNvSpPr txBox="1">
            <a:spLocks/>
          </p:cNvSpPr>
          <p:nvPr/>
        </p:nvSpPr>
        <p:spPr>
          <a:xfrm>
            <a:off x="367633" y="81023"/>
            <a:ext cx="11604682" cy="751488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There are </a:t>
            </a:r>
            <a:r>
              <a:rPr lang="vi-V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lower subsciption for the 30 to 60 age group</a:t>
            </a: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more interest in the young and elderly group.</a:t>
            </a:r>
          </a:p>
        </p:txBody>
      </p:sp>
    </p:spTree>
    <p:extLst>
      <p:ext uri="{BB962C8B-B14F-4D97-AF65-F5344CB8AC3E}">
        <p14:creationId xmlns:p14="http://schemas.microsoft.com/office/powerpoint/2010/main" val="4212365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08564" y="948283"/>
            <a:ext cx="1683385" cy="0"/>
          </a:xfrm>
          <a:custGeom>
            <a:avLst/>
            <a:gdLst/>
            <a:ahLst/>
            <a:cxnLst/>
            <a:rect l="l" t="t" r="r" b="b"/>
            <a:pathLst>
              <a:path w="1683385">
                <a:moveTo>
                  <a:pt x="0" y="0"/>
                </a:moveTo>
                <a:lnTo>
                  <a:pt x="1682846" y="0"/>
                </a:lnTo>
              </a:path>
            </a:pathLst>
          </a:custGeom>
          <a:ln w="889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732920" y="773023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19">
                <a:moveTo>
                  <a:pt x="0" y="0"/>
                </a:moveTo>
                <a:lnTo>
                  <a:pt x="0" y="350520"/>
                </a:lnTo>
                <a:lnTo>
                  <a:pt x="350520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91411" y="948283"/>
            <a:ext cx="9986010" cy="0"/>
          </a:xfrm>
          <a:custGeom>
            <a:avLst/>
            <a:gdLst/>
            <a:ahLst/>
            <a:cxnLst/>
            <a:rect l="l" t="t" r="r" b="b"/>
            <a:pathLst>
              <a:path w="9986010">
                <a:moveTo>
                  <a:pt x="0" y="0"/>
                </a:moveTo>
                <a:lnTo>
                  <a:pt x="9941509" y="0"/>
                </a:lnTo>
                <a:lnTo>
                  <a:pt x="9985959" y="0"/>
                </a:lnTo>
              </a:path>
            </a:pathLst>
          </a:custGeom>
          <a:ln w="889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732920" y="773023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19">
                <a:moveTo>
                  <a:pt x="0" y="0"/>
                </a:moveTo>
                <a:lnTo>
                  <a:pt x="0" y="350520"/>
                </a:lnTo>
                <a:lnTo>
                  <a:pt x="350520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AABEE2AD-EDC6-454B-A997-0F3D6F46A4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0"/>
          <a:stretch/>
        </p:blipFill>
        <p:spPr>
          <a:xfrm>
            <a:off x="1842015" y="1348353"/>
            <a:ext cx="8507970" cy="53028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E9622FB-4088-5D45-8939-E5D5A624B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020" y="1270864"/>
            <a:ext cx="8507970" cy="53077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7106477C-1E7B-374C-B280-C6FA0EAE708A}"/>
              </a:ext>
            </a:extLst>
          </p:cNvPr>
          <p:cNvSpPr txBox="1"/>
          <p:nvPr/>
        </p:nvSpPr>
        <p:spPr>
          <a:xfrm>
            <a:off x="3847504" y="3429000"/>
            <a:ext cx="6236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C84C2C"/>
                </a:solidFill>
                <a:latin typeface="Trattatello" panose="020F0403020200020303" pitchFamily="34" charset="0"/>
                <a:cs typeface="Algerian" panose="020F0502020204030204" pitchFamily="34" charset="0"/>
              </a:rPr>
              <a:t>NOT INCLUDED IN MODELING</a:t>
            </a:r>
          </a:p>
        </p:txBody>
      </p:sp>
      <p:sp>
        <p:nvSpPr>
          <p:cNvPr id="12" name="object 30">
            <a:extLst>
              <a:ext uri="{FF2B5EF4-FFF2-40B4-BE49-F238E27FC236}">
                <a16:creationId xmlns="" xmlns:a16="http://schemas.microsoft.com/office/drawing/2014/main" id="{227E41DB-C730-2F4E-B7E9-75E52FA123D7}"/>
              </a:ext>
            </a:extLst>
          </p:cNvPr>
          <p:cNvSpPr txBox="1">
            <a:spLocks/>
          </p:cNvSpPr>
          <p:nvPr/>
        </p:nvSpPr>
        <p:spPr>
          <a:xfrm>
            <a:off x="367633" y="81023"/>
            <a:ext cx="11604682" cy="751488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People who </a:t>
            </a:r>
            <a:r>
              <a:rPr lang="vi-V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rejected the offer tend to have lower call duration</a:t>
            </a: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while people who accepted the offer show higher call duration on average.  </a:t>
            </a:r>
          </a:p>
        </p:txBody>
      </p:sp>
    </p:spTree>
    <p:extLst>
      <p:ext uri="{BB962C8B-B14F-4D97-AF65-F5344CB8AC3E}">
        <p14:creationId xmlns:p14="http://schemas.microsoft.com/office/powerpoint/2010/main" val="2695767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08564" y="948283"/>
            <a:ext cx="1683385" cy="0"/>
          </a:xfrm>
          <a:custGeom>
            <a:avLst/>
            <a:gdLst/>
            <a:ahLst/>
            <a:cxnLst/>
            <a:rect l="l" t="t" r="r" b="b"/>
            <a:pathLst>
              <a:path w="1683385">
                <a:moveTo>
                  <a:pt x="0" y="0"/>
                </a:moveTo>
                <a:lnTo>
                  <a:pt x="1682846" y="0"/>
                </a:lnTo>
              </a:path>
            </a:pathLst>
          </a:custGeom>
          <a:ln w="889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732920" y="773023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19">
                <a:moveTo>
                  <a:pt x="0" y="0"/>
                </a:moveTo>
                <a:lnTo>
                  <a:pt x="0" y="350520"/>
                </a:lnTo>
                <a:lnTo>
                  <a:pt x="350520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91411" y="948283"/>
            <a:ext cx="9986010" cy="0"/>
          </a:xfrm>
          <a:custGeom>
            <a:avLst/>
            <a:gdLst/>
            <a:ahLst/>
            <a:cxnLst/>
            <a:rect l="l" t="t" r="r" b="b"/>
            <a:pathLst>
              <a:path w="9986010">
                <a:moveTo>
                  <a:pt x="0" y="0"/>
                </a:moveTo>
                <a:lnTo>
                  <a:pt x="9941509" y="0"/>
                </a:lnTo>
                <a:lnTo>
                  <a:pt x="9985959" y="0"/>
                </a:lnTo>
              </a:path>
            </a:pathLst>
          </a:custGeom>
          <a:ln w="889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732920" y="773023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19">
                <a:moveTo>
                  <a:pt x="0" y="0"/>
                </a:moveTo>
                <a:lnTo>
                  <a:pt x="0" y="350520"/>
                </a:lnTo>
                <a:lnTo>
                  <a:pt x="350520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AABEE2AD-EDC6-454B-A997-0F3D6F46A4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0"/>
          <a:stretch/>
        </p:blipFill>
        <p:spPr>
          <a:xfrm>
            <a:off x="1842015" y="1348353"/>
            <a:ext cx="8507970" cy="53028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A51954F6-0CC9-1B4B-A816-E5264F947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015" y="1286361"/>
            <a:ext cx="8507970" cy="5435407"/>
          </a:xfrm>
          <a:prstGeom prst="rect">
            <a:avLst/>
          </a:prstGeom>
        </p:spPr>
      </p:pic>
      <p:sp>
        <p:nvSpPr>
          <p:cNvPr id="14" name="object 30">
            <a:extLst>
              <a:ext uri="{FF2B5EF4-FFF2-40B4-BE49-F238E27FC236}">
                <a16:creationId xmlns="" xmlns:a16="http://schemas.microsoft.com/office/drawing/2014/main" id="{A7444393-1D3C-6C4C-9F23-2A726294A185}"/>
              </a:ext>
            </a:extLst>
          </p:cNvPr>
          <p:cNvSpPr txBox="1">
            <a:spLocks/>
          </p:cNvSpPr>
          <p:nvPr/>
        </p:nvSpPr>
        <p:spPr>
          <a:xfrm>
            <a:off x="367633" y="81023"/>
            <a:ext cx="11604682" cy="751488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several months of the year there are significant difference in subcriptions. There seems to be </a:t>
            </a:r>
            <a:r>
              <a:rPr lang="vi-V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 tendency of offer rejection during summer</a:t>
            </a: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630045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47019397-5DDE-4148-80B2-DB06CBC123B5}"/>
              </a:ext>
            </a:extLst>
          </p:cNvPr>
          <p:cNvGrpSpPr/>
          <p:nvPr/>
        </p:nvGrpSpPr>
        <p:grpSpPr>
          <a:xfrm>
            <a:off x="977468" y="2270005"/>
            <a:ext cx="1765300" cy="1341476"/>
            <a:chOff x="987742" y="2270005"/>
            <a:chExt cx="1765300" cy="1341476"/>
          </a:xfrm>
        </p:grpSpPr>
        <p:sp>
          <p:nvSpPr>
            <p:cNvPr id="4" name="object 4"/>
            <p:cNvSpPr/>
            <p:nvPr/>
          </p:nvSpPr>
          <p:spPr>
            <a:xfrm>
              <a:off x="1876082" y="2764967"/>
              <a:ext cx="0" cy="299085"/>
            </a:xfrm>
            <a:custGeom>
              <a:avLst/>
              <a:gdLst/>
              <a:ahLst/>
              <a:cxnLst/>
              <a:rect l="l" t="t" r="r" b="b"/>
              <a:pathLst>
                <a:path h="299085">
                  <a:moveTo>
                    <a:pt x="0" y="0"/>
                  </a:moveTo>
                  <a:lnTo>
                    <a:pt x="0" y="298551"/>
                  </a:lnTo>
                </a:path>
              </a:pathLst>
            </a:custGeom>
            <a:ln w="12700">
              <a:solidFill>
                <a:srgbClr val="C84C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01219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298378" y="0"/>
                  </a:moveTo>
                  <a:lnTo>
                    <a:pt x="251358" y="0"/>
                  </a:lnTo>
                  <a:lnTo>
                    <a:pt x="204889" y="7473"/>
                  </a:lnTo>
                  <a:lnTo>
                    <a:pt x="160072" y="22419"/>
                  </a:lnTo>
                  <a:lnTo>
                    <a:pt x="118009" y="44839"/>
                  </a:lnTo>
                  <a:lnTo>
                    <a:pt x="79803" y="74732"/>
                  </a:lnTo>
                  <a:lnTo>
                    <a:pt x="47881" y="110516"/>
                  </a:lnTo>
                  <a:lnTo>
                    <a:pt x="23940" y="149911"/>
                  </a:lnTo>
                  <a:lnTo>
                    <a:pt x="7980" y="191885"/>
                  </a:lnTo>
                  <a:lnTo>
                    <a:pt x="0" y="235407"/>
                  </a:lnTo>
                  <a:lnTo>
                    <a:pt x="0" y="279445"/>
                  </a:lnTo>
                  <a:lnTo>
                    <a:pt x="7980" y="322966"/>
                  </a:lnTo>
                  <a:lnTo>
                    <a:pt x="23940" y="364939"/>
                  </a:lnTo>
                  <a:lnTo>
                    <a:pt x="47881" y="404331"/>
                  </a:lnTo>
                  <a:lnTo>
                    <a:pt x="79803" y="440111"/>
                  </a:lnTo>
                  <a:lnTo>
                    <a:pt x="118009" y="470008"/>
                  </a:lnTo>
                  <a:lnTo>
                    <a:pt x="160072" y="492430"/>
                  </a:lnTo>
                  <a:lnTo>
                    <a:pt x="204889" y="507379"/>
                  </a:lnTo>
                  <a:lnTo>
                    <a:pt x="251358" y="514853"/>
                  </a:lnTo>
                  <a:lnTo>
                    <a:pt x="298378" y="514853"/>
                  </a:lnTo>
                  <a:lnTo>
                    <a:pt x="344848" y="507379"/>
                  </a:lnTo>
                  <a:lnTo>
                    <a:pt x="389665" y="492430"/>
                  </a:lnTo>
                  <a:lnTo>
                    <a:pt x="431727" y="470008"/>
                  </a:lnTo>
                  <a:lnTo>
                    <a:pt x="469934" y="440111"/>
                  </a:lnTo>
                  <a:lnTo>
                    <a:pt x="501851" y="404331"/>
                  </a:lnTo>
                  <a:lnTo>
                    <a:pt x="525789" y="364939"/>
                  </a:lnTo>
                  <a:lnTo>
                    <a:pt x="541748" y="322966"/>
                  </a:lnTo>
                  <a:lnTo>
                    <a:pt x="549727" y="279445"/>
                  </a:lnTo>
                  <a:lnTo>
                    <a:pt x="549727" y="235407"/>
                  </a:lnTo>
                  <a:lnTo>
                    <a:pt x="541748" y="191885"/>
                  </a:lnTo>
                  <a:lnTo>
                    <a:pt x="525789" y="149911"/>
                  </a:lnTo>
                  <a:lnTo>
                    <a:pt x="501851" y="110516"/>
                  </a:lnTo>
                  <a:lnTo>
                    <a:pt x="469934" y="74732"/>
                  </a:lnTo>
                  <a:lnTo>
                    <a:pt x="431727" y="44839"/>
                  </a:lnTo>
                  <a:lnTo>
                    <a:pt x="389665" y="22419"/>
                  </a:lnTo>
                  <a:lnTo>
                    <a:pt x="344848" y="7473"/>
                  </a:lnTo>
                  <a:lnTo>
                    <a:pt x="2983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01222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469924" y="74737"/>
                  </a:moveTo>
                  <a:lnTo>
                    <a:pt x="501844" y="110519"/>
                  </a:lnTo>
                  <a:lnTo>
                    <a:pt x="525785" y="149913"/>
                  </a:lnTo>
                  <a:lnTo>
                    <a:pt x="541745" y="191886"/>
                  </a:lnTo>
                  <a:lnTo>
                    <a:pt x="549725" y="235407"/>
                  </a:lnTo>
                  <a:lnTo>
                    <a:pt x="549725" y="279444"/>
                  </a:lnTo>
                  <a:lnTo>
                    <a:pt x="541745" y="322966"/>
                  </a:lnTo>
                  <a:lnTo>
                    <a:pt x="525785" y="364939"/>
                  </a:lnTo>
                  <a:lnTo>
                    <a:pt x="501844" y="404333"/>
                  </a:lnTo>
                  <a:lnTo>
                    <a:pt x="469924" y="440115"/>
                  </a:lnTo>
                  <a:lnTo>
                    <a:pt x="431719" y="470010"/>
                  </a:lnTo>
                  <a:lnTo>
                    <a:pt x="389657" y="492431"/>
                  </a:lnTo>
                  <a:lnTo>
                    <a:pt x="344841" y="507378"/>
                  </a:lnTo>
                  <a:lnTo>
                    <a:pt x="298372" y="514852"/>
                  </a:lnTo>
                  <a:lnTo>
                    <a:pt x="251352" y="514852"/>
                  </a:lnTo>
                  <a:lnTo>
                    <a:pt x="204883" y="507378"/>
                  </a:lnTo>
                  <a:lnTo>
                    <a:pt x="160067" y="492431"/>
                  </a:lnTo>
                  <a:lnTo>
                    <a:pt x="118005" y="470010"/>
                  </a:lnTo>
                  <a:lnTo>
                    <a:pt x="79800" y="440115"/>
                  </a:lnTo>
                  <a:lnTo>
                    <a:pt x="47880" y="404333"/>
                  </a:lnTo>
                  <a:lnTo>
                    <a:pt x="23940" y="364939"/>
                  </a:lnTo>
                  <a:lnTo>
                    <a:pt x="7980" y="322966"/>
                  </a:lnTo>
                  <a:lnTo>
                    <a:pt x="0" y="279444"/>
                  </a:lnTo>
                  <a:lnTo>
                    <a:pt x="0" y="235407"/>
                  </a:lnTo>
                  <a:lnTo>
                    <a:pt x="7980" y="191886"/>
                  </a:lnTo>
                  <a:lnTo>
                    <a:pt x="23940" y="149913"/>
                  </a:lnTo>
                  <a:lnTo>
                    <a:pt x="47880" y="110519"/>
                  </a:lnTo>
                  <a:lnTo>
                    <a:pt x="79800" y="74737"/>
                  </a:lnTo>
                  <a:lnTo>
                    <a:pt x="118005" y="44842"/>
                  </a:lnTo>
                  <a:lnTo>
                    <a:pt x="160067" y="22421"/>
                  </a:lnTo>
                  <a:lnTo>
                    <a:pt x="204883" y="7473"/>
                  </a:lnTo>
                  <a:lnTo>
                    <a:pt x="251352" y="0"/>
                  </a:lnTo>
                  <a:lnTo>
                    <a:pt x="298372" y="0"/>
                  </a:lnTo>
                  <a:lnTo>
                    <a:pt x="344841" y="7473"/>
                  </a:lnTo>
                  <a:lnTo>
                    <a:pt x="389657" y="22421"/>
                  </a:lnTo>
                  <a:lnTo>
                    <a:pt x="431719" y="44842"/>
                  </a:lnTo>
                  <a:lnTo>
                    <a:pt x="469924" y="74737"/>
                  </a:lnTo>
                  <a:close/>
                </a:path>
              </a:pathLst>
            </a:custGeom>
            <a:ln w="12699">
              <a:solidFill>
                <a:srgbClr val="C84C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1790700" y="2374900"/>
              <a:ext cx="15938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dirty="0">
                  <a:solidFill>
                    <a:srgbClr val="C84C2D"/>
                  </a:solidFill>
                  <a:latin typeface="Trebuchet MS"/>
                  <a:cs typeface="Trebuchet MS"/>
                </a:rPr>
                <a:t>1</a:t>
              </a:r>
              <a:endParaRPr sz="1800">
                <a:latin typeface="Trebuchet MS"/>
                <a:cs typeface="Trebuchet MS"/>
              </a:endParaRPr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987742" y="3313965"/>
              <a:ext cx="1765300" cy="297516"/>
            </a:xfrm>
            <a:prstGeom prst="rect">
              <a:avLst/>
            </a:prstGeom>
          </p:spPr>
          <p:txBody>
            <a:bodyPr vert="horz" wrap="square" lIns="0" tIns="27939" rIns="0" bIns="0" rtlCol="0">
              <a:spAutoFit/>
            </a:bodyPr>
            <a:lstStyle/>
            <a:p>
              <a:pPr marL="190500" marR="5080" indent="-177800">
                <a:lnSpc>
                  <a:spcPts val="2100"/>
                </a:lnSpc>
                <a:spcBef>
                  <a:spcPts val="219"/>
                </a:spcBef>
              </a:pPr>
              <a:r>
                <a:rPr lang="nl-BE" sz="1800" spc="-5" dirty="0">
                  <a:solidFill>
                    <a:srgbClr val="C84C2D"/>
                  </a:solidFill>
                  <a:latin typeface="Trebuchet MS"/>
                  <a:cs typeface="Trebuchet MS"/>
                </a:rPr>
                <a:t>Business Context</a:t>
              </a:r>
              <a:endParaRPr sz="1800" dirty="0">
                <a:latin typeface="Trebuchet MS"/>
                <a:cs typeface="Trebuchet MS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="" xmlns:a16="http://schemas.microsoft.com/office/drawing/2014/main" id="{A88C4E45-A33C-C445-B0BA-C8A64967CE8A}"/>
              </a:ext>
            </a:extLst>
          </p:cNvPr>
          <p:cNvGrpSpPr/>
          <p:nvPr/>
        </p:nvGrpSpPr>
        <p:grpSpPr>
          <a:xfrm>
            <a:off x="5294535" y="2305166"/>
            <a:ext cx="1548765" cy="1306315"/>
            <a:chOff x="4293921" y="2305166"/>
            <a:chExt cx="1548765" cy="1306315"/>
          </a:xfrm>
        </p:grpSpPr>
        <p:sp>
          <p:nvSpPr>
            <p:cNvPr id="5" name="object 5"/>
            <p:cNvSpPr/>
            <p:nvPr/>
          </p:nvSpPr>
          <p:spPr>
            <a:xfrm>
              <a:off x="5073815" y="2800128"/>
              <a:ext cx="0" cy="299085"/>
            </a:xfrm>
            <a:custGeom>
              <a:avLst/>
              <a:gdLst/>
              <a:ahLst/>
              <a:cxnLst/>
              <a:rect l="l" t="t" r="r" b="b"/>
              <a:pathLst>
                <a:path h="299085">
                  <a:moveTo>
                    <a:pt x="0" y="0"/>
                  </a:moveTo>
                  <a:lnTo>
                    <a:pt x="0" y="298551"/>
                  </a:lnTo>
                </a:path>
              </a:pathLst>
            </a:custGeom>
            <a:ln w="12700">
              <a:solidFill>
                <a:srgbClr val="C84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798952" y="2305166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298367" y="0"/>
                  </a:moveTo>
                  <a:lnTo>
                    <a:pt x="251348" y="0"/>
                  </a:lnTo>
                  <a:lnTo>
                    <a:pt x="204880" y="7473"/>
                  </a:lnTo>
                  <a:lnTo>
                    <a:pt x="160065" y="22419"/>
                  </a:lnTo>
                  <a:lnTo>
                    <a:pt x="118005" y="44839"/>
                  </a:lnTo>
                  <a:lnTo>
                    <a:pt x="79803" y="74732"/>
                  </a:lnTo>
                  <a:lnTo>
                    <a:pt x="47881" y="110516"/>
                  </a:lnTo>
                  <a:lnTo>
                    <a:pt x="23940" y="149911"/>
                  </a:lnTo>
                  <a:lnTo>
                    <a:pt x="7980" y="191885"/>
                  </a:lnTo>
                  <a:lnTo>
                    <a:pt x="0" y="235407"/>
                  </a:lnTo>
                  <a:lnTo>
                    <a:pt x="0" y="279445"/>
                  </a:lnTo>
                  <a:lnTo>
                    <a:pt x="7980" y="322966"/>
                  </a:lnTo>
                  <a:lnTo>
                    <a:pt x="23940" y="364939"/>
                  </a:lnTo>
                  <a:lnTo>
                    <a:pt x="47881" y="404331"/>
                  </a:lnTo>
                  <a:lnTo>
                    <a:pt x="79803" y="440111"/>
                  </a:lnTo>
                  <a:lnTo>
                    <a:pt x="118005" y="470008"/>
                  </a:lnTo>
                  <a:lnTo>
                    <a:pt x="160065" y="492430"/>
                  </a:lnTo>
                  <a:lnTo>
                    <a:pt x="204880" y="507379"/>
                  </a:lnTo>
                  <a:lnTo>
                    <a:pt x="251348" y="514853"/>
                  </a:lnTo>
                  <a:lnTo>
                    <a:pt x="298367" y="514853"/>
                  </a:lnTo>
                  <a:lnTo>
                    <a:pt x="344836" y="507379"/>
                  </a:lnTo>
                  <a:lnTo>
                    <a:pt x="389652" y="492430"/>
                  </a:lnTo>
                  <a:lnTo>
                    <a:pt x="431715" y="470008"/>
                  </a:lnTo>
                  <a:lnTo>
                    <a:pt x="469921" y="440111"/>
                  </a:lnTo>
                  <a:lnTo>
                    <a:pt x="501842" y="404331"/>
                  </a:lnTo>
                  <a:lnTo>
                    <a:pt x="525783" y="364939"/>
                  </a:lnTo>
                  <a:lnTo>
                    <a:pt x="541744" y="322966"/>
                  </a:lnTo>
                  <a:lnTo>
                    <a:pt x="549724" y="279445"/>
                  </a:lnTo>
                  <a:lnTo>
                    <a:pt x="549724" y="235407"/>
                  </a:lnTo>
                  <a:lnTo>
                    <a:pt x="541744" y="191885"/>
                  </a:lnTo>
                  <a:lnTo>
                    <a:pt x="525783" y="149911"/>
                  </a:lnTo>
                  <a:lnTo>
                    <a:pt x="501842" y="110516"/>
                  </a:lnTo>
                  <a:lnTo>
                    <a:pt x="469921" y="74732"/>
                  </a:lnTo>
                  <a:lnTo>
                    <a:pt x="431715" y="44839"/>
                  </a:lnTo>
                  <a:lnTo>
                    <a:pt x="389652" y="22419"/>
                  </a:lnTo>
                  <a:lnTo>
                    <a:pt x="344836" y="7473"/>
                  </a:lnTo>
                  <a:lnTo>
                    <a:pt x="2983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798956" y="2305166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469924" y="74737"/>
                  </a:moveTo>
                  <a:lnTo>
                    <a:pt x="501844" y="110519"/>
                  </a:lnTo>
                  <a:lnTo>
                    <a:pt x="525785" y="149913"/>
                  </a:lnTo>
                  <a:lnTo>
                    <a:pt x="541745" y="191886"/>
                  </a:lnTo>
                  <a:lnTo>
                    <a:pt x="549725" y="235407"/>
                  </a:lnTo>
                  <a:lnTo>
                    <a:pt x="549725" y="279444"/>
                  </a:lnTo>
                  <a:lnTo>
                    <a:pt x="541745" y="322966"/>
                  </a:lnTo>
                  <a:lnTo>
                    <a:pt x="525785" y="364939"/>
                  </a:lnTo>
                  <a:lnTo>
                    <a:pt x="501844" y="404333"/>
                  </a:lnTo>
                  <a:lnTo>
                    <a:pt x="469924" y="440115"/>
                  </a:lnTo>
                  <a:lnTo>
                    <a:pt x="431719" y="470010"/>
                  </a:lnTo>
                  <a:lnTo>
                    <a:pt x="389657" y="492431"/>
                  </a:lnTo>
                  <a:lnTo>
                    <a:pt x="344841" y="507378"/>
                  </a:lnTo>
                  <a:lnTo>
                    <a:pt x="298372" y="514852"/>
                  </a:lnTo>
                  <a:lnTo>
                    <a:pt x="251352" y="514852"/>
                  </a:lnTo>
                  <a:lnTo>
                    <a:pt x="204883" y="507378"/>
                  </a:lnTo>
                  <a:lnTo>
                    <a:pt x="160067" y="492431"/>
                  </a:lnTo>
                  <a:lnTo>
                    <a:pt x="118005" y="470010"/>
                  </a:lnTo>
                  <a:lnTo>
                    <a:pt x="79800" y="440115"/>
                  </a:lnTo>
                  <a:lnTo>
                    <a:pt x="47880" y="404333"/>
                  </a:lnTo>
                  <a:lnTo>
                    <a:pt x="23940" y="364939"/>
                  </a:lnTo>
                  <a:lnTo>
                    <a:pt x="7980" y="322966"/>
                  </a:lnTo>
                  <a:lnTo>
                    <a:pt x="0" y="279444"/>
                  </a:lnTo>
                  <a:lnTo>
                    <a:pt x="0" y="235407"/>
                  </a:lnTo>
                  <a:lnTo>
                    <a:pt x="7980" y="191886"/>
                  </a:lnTo>
                  <a:lnTo>
                    <a:pt x="23940" y="149913"/>
                  </a:lnTo>
                  <a:lnTo>
                    <a:pt x="47880" y="110519"/>
                  </a:lnTo>
                  <a:lnTo>
                    <a:pt x="79800" y="74737"/>
                  </a:lnTo>
                  <a:lnTo>
                    <a:pt x="118005" y="44842"/>
                  </a:lnTo>
                  <a:lnTo>
                    <a:pt x="160067" y="22421"/>
                  </a:lnTo>
                  <a:lnTo>
                    <a:pt x="204883" y="7473"/>
                  </a:lnTo>
                  <a:lnTo>
                    <a:pt x="251352" y="0"/>
                  </a:lnTo>
                  <a:lnTo>
                    <a:pt x="298372" y="0"/>
                  </a:lnTo>
                  <a:lnTo>
                    <a:pt x="344841" y="7473"/>
                  </a:lnTo>
                  <a:lnTo>
                    <a:pt x="389657" y="22421"/>
                  </a:lnTo>
                  <a:lnTo>
                    <a:pt x="431719" y="44842"/>
                  </a:lnTo>
                  <a:lnTo>
                    <a:pt x="469924" y="74737"/>
                  </a:lnTo>
                  <a:close/>
                </a:path>
              </a:pathLst>
            </a:custGeom>
            <a:ln w="12699">
              <a:solidFill>
                <a:srgbClr val="C84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 txBox="1"/>
            <p:nvPr/>
          </p:nvSpPr>
          <p:spPr>
            <a:xfrm>
              <a:off x="5005121" y="2410061"/>
              <a:ext cx="1454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nl-BE" dirty="0">
                  <a:solidFill>
                    <a:srgbClr val="C84C2C"/>
                  </a:solidFill>
                  <a:latin typeface="Trebuchet MS"/>
                  <a:cs typeface="Trebuchet MS"/>
                </a:rPr>
                <a:t>3</a:t>
              </a:r>
              <a:endParaRPr sz="1800" dirty="0">
                <a:solidFill>
                  <a:srgbClr val="C84C2C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17" name="object 17"/>
            <p:cNvSpPr txBox="1"/>
            <p:nvPr/>
          </p:nvSpPr>
          <p:spPr>
            <a:xfrm>
              <a:off x="4293921" y="3311761"/>
              <a:ext cx="154876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C84C2C"/>
                  </a:solidFill>
                  <a:latin typeface="Trebuchet MS"/>
                  <a:cs typeface="Trebuchet MS"/>
                </a:rPr>
                <a:t>Baseline</a:t>
              </a:r>
              <a:r>
                <a:rPr sz="1800" spc="-85" dirty="0">
                  <a:solidFill>
                    <a:srgbClr val="C84C2C"/>
                  </a:solidFill>
                  <a:latin typeface="Trebuchet MS"/>
                  <a:cs typeface="Trebuchet MS"/>
                </a:rPr>
                <a:t> </a:t>
              </a:r>
              <a:r>
                <a:rPr sz="1800" dirty="0">
                  <a:solidFill>
                    <a:srgbClr val="C84C2C"/>
                  </a:solidFill>
                  <a:latin typeface="Trebuchet MS"/>
                  <a:cs typeface="Trebuchet MS"/>
                </a:rPr>
                <a:t>Model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AD427DF6-ABED-E746-B519-4F5C7609DBE3}"/>
              </a:ext>
            </a:extLst>
          </p:cNvPr>
          <p:cNvGrpSpPr/>
          <p:nvPr/>
        </p:nvGrpSpPr>
        <p:grpSpPr>
          <a:xfrm>
            <a:off x="7338235" y="2296512"/>
            <a:ext cx="2085975" cy="1306315"/>
            <a:chOff x="5715000" y="2270005"/>
            <a:chExt cx="2085975" cy="1306315"/>
          </a:xfrm>
        </p:grpSpPr>
        <p:sp>
          <p:nvSpPr>
            <p:cNvPr id="6" name="object 6"/>
            <p:cNvSpPr/>
            <p:nvPr/>
          </p:nvSpPr>
          <p:spPr>
            <a:xfrm>
              <a:off x="6770306" y="2764967"/>
              <a:ext cx="0" cy="299085"/>
            </a:xfrm>
            <a:custGeom>
              <a:avLst/>
              <a:gdLst/>
              <a:ahLst/>
              <a:cxnLst/>
              <a:rect l="l" t="t" r="r" b="b"/>
              <a:pathLst>
                <a:path h="299085">
                  <a:moveTo>
                    <a:pt x="0" y="0"/>
                  </a:moveTo>
                  <a:lnTo>
                    <a:pt x="0" y="298551"/>
                  </a:lnTo>
                </a:path>
              </a:pathLst>
            </a:custGeom>
            <a:ln w="12700">
              <a:solidFill>
                <a:srgbClr val="A9A9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495440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09" h="514985">
                  <a:moveTo>
                    <a:pt x="298369" y="0"/>
                  </a:moveTo>
                  <a:lnTo>
                    <a:pt x="251349" y="0"/>
                  </a:lnTo>
                  <a:lnTo>
                    <a:pt x="204879" y="7473"/>
                  </a:lnTo>
                  <a:lnTo>
                    <a:pt x="160062" y="22419"/>
                  </a:lnTo>
                  <a:lnTo>
                    <a:pt x="118000" y="44839"/>
                  </a:lnTo>
                  <a:lnTo>
                    <a:pt x="79793" y="74732"/>
                  </a:lnTo>
                  <a:lnTo>
                    <a:pt x="47876" y="110516"/>
                  </a:lnTo>
                  <a:lnTo>
                    <a:pt x="23938" y="149911"/>
                  </a:lnTo>
                  <a:lnTo>
                    <a:pt x="7979" y="191885"/>
                  </a:lnTo>
                  <a:lnTo>
                    <a:pt x="0" y="235407"/>
                  </a:lnTo>
                  <a:lnTo>
                    <a:pt x="0" y="279445"/>
                  </a:lnTo>
                  <a:lnTo>
                    <a:pt x="7979" y="322966"/>
                  </a:lnTo>
                  <a:lnTo>
                    <a:pt x="23938" y="364939"/>
                  </a:lnTo>
                  <a:lnTo>
                    <a:pt x="47876" y="404331"/>
                  </a:lnTo>
                  <a:lnTo>
                    <a:pt x="79793" y="440111"/>
                  </a:lnTo>
                  <a:lnTo>
                    <a:pt x="118000" y="470008"/>
                  </a:lnTo>
                  <a:lnTo>
                    <a:pt x="160062" y="492430"/>
                  </a:lnTo>
                  <a:lnTo>
                    <a:pt x="204879" y="507379"/>
                  </a:lnTo>
                  <a:lnTo>
                    <a:pt x="251349" y="514853"/>
                  </a:lnTo>
                  <a:lnTo>
                    <a:pt x="298369" y="514853"/>
                  </a:lnTo>
                  <a:lnTo>
                    <a:pt x="344838" y="507379"/>
                  </a:lnTo>
                  <a:lnTo>
                    <a:pt x="389655" y="492430"/>
                  </a:lnTo>
                  <a:lnTo>
                    <a:pt x="431718" y="470008"/>
                  </a:lnTo>
                  <a:lnTo>
                    <a:pt x="469924" y="440111"/>
                  </a:lnTo>
                  <a:lnTo>
                    <a:pt x="501842" y="404331"/>
                  </a:lnTo>
                  <a:lnTo>
                    <a:pt x="525780" y="364939"/>
                  </a:lnTo>
                  <a:lnTo>
                    <a:pt x="541739" y="322966"/>
                  </a:lnTo>
                  <a:lnTo>
                    <a:pt x="549718" y="279445"/>
                  </a:lnTo>
                  <a:lnTo>
                    <a:pt x="549718" y="235407"/>
                  </a:lnTo>
                  <a:lnTo>
                    <a:pt x="541739" y="191885"/>
                  </a:lnTo>
                  <a:lnTo>
                    <a:pt x="525780" y="149911"/>
                  </a:lnTo>
                  <a:lnTo>
                    <a:pt x="501842" y="110516"/>
                  </a:lnTo>
                  <a:lnTo>
                    <a:pt x="469924" y="74732"/>
                  </a:lnTo>
                  <a:lnTo>
                    <a:pt x="431718" y="44839"/>
                  </a:lnTo>
                  <a:lnTo>
                    <a:pt x="389655" y="22419"/>
                  </a:lnTo>
                  <a:lnTo>
                    <a:pt x="344838" y="7473"/>
                  </a:lnTo>
                  <a:lnTo>
                    <a:pt x="2983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495434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09" h="514985">
                  <a:moveTo>
                    <a:pt x="469924" y="74737"/>
                  </a:moveTo>
                  <a:lnTo>
                    <a:pt x="501844" y="110519"/>
                  </a:lnTo>
                  <a:lnTo>
                    <a:pt x="525785" y="149913"/>
                  </a:lnTo>
                  <a:lnTo>
                    <a:pt x="541745" y="191886"/>
                  </a:lnTo>
                  <a:lnTo>
                    <a:pt x="549725" y="235407"/>
                  </a:lnTo>
                  <a:lnTo>
                    <a:pt x="549725" y="279444"/>
                  </a:lnTo>
                  <a:lnTo>
                    <a:pt x="541745" y="322966"/>
                  </a:lnTo>
                  <a:lnTo>
                    <a:pt x="525785" y="364939"/>
                  </a:lnTo>
                  <a:lnTo>
                    <a:pt x="501844" y="404333"/>
                  </a:lnTo>
                  <a:lnTo>
                    <a:pt x="469924" y="440115"/>
                  </a:lnTo>
                  <a:lnTo>
                    <a:pt x="431719" y="470010"/>
                  </a:lnTo>
                  <a:lnTo>
                    <a:pt x="389657" y="492431"/>
                  </a:lnTo>
                  <a:lnTo>
                    <a:pt x="344841" y="507378"/>
                  </a:lnTo>
                  <a:lnTo>
                    <a:pt x="298372" y="514852"/>
                  </a:lnTo>
                  <a:lnTo>
                    <a:pt x="251352" y="514852"/>
                  </a:lnTo>
                  <a:lnTo>
                    <a:pt x="204883" y="507378"/>
                  </a:lnTo>
                  <a:lnTo>
                    <a:pt x="160067" y="492431"/>
                  </a:lnTo>
                  <a:lnTo>
                    <a:pt x="118005" y="470010"/>
                  </a:lnTo>
                  <a:lnTo>
                    <a:pt x="79800" y="440115"/>
                  </a:lnTo>
                  <a:lnTo>
                    <a:pt x="47880" y="404333"/>
                  </a:lnTo>
                  <a:lnTo>
                    <a:pt x="23940" y="364939"/>
                  </a:lnTo>
                  <a:lnTo>
                    <a:pt x="7980" y="322966"/>
                  </a:lnTo>
                  <a:lnTo>
                    <a:pt x="0" y="279444"/>
                  </a:lnTo>
                  <a:lnTo>
                    <a:pt x="0" y="235407"/>
                  </a:lnTo>
                  <a:lnTo>
                    <a:pt x="7980" y="191886"/>
                  </a:lnTo>
                  <a:lnTo>
                    <a:pt x="23940" y="149913"/>
                  </a:lnTo>
                  <a:lnTo>
                    <a:pt x="47880" y="110519"/>
                  </a:lnTo>
                  <a:lnTo>
                    <a:pt x="79800" y="74737"/>
                  </a:lnTo>
                  <a:lnTo>
                    <a:pt x="118005" y="44842"/>
                  </a:lnTo>
                  <a:lnTo>
                    <a:pt x="160067" y="22421"/>
                  </a:lnTo>
                  <a:lnTo>
                    <a:pt x="204883" y="7473"/>
                  </a:lnTo>
                  <a:lnTo>
                    <a:pt x="251352" y="0"/>
                  </a:lnTo>
                  <a:lnTo>
                    <a:pt x="298372" y="0"/>
                  </a:lnTo>
                  <a:lnTo>
                    <a:pt x="344841" y="7473"/>
                  </a:lnTo>
                  <a:lnTo>
                    <a:pt x="389657" y="22421"/>
                  </a:lnTo>
                  <a:lnTo>
                    <a:pt x="431719" y="44842"/>
                  </a:lnTo>
                  <a:lnTo>
                    <a:pt x="469924" y="74737"/>
                  </a:lnTo>
                  <a:close/>
                </a:path>
              </a:pathLst>
            </a:custGeom>
            <a:ln w="12700">
              <a:solidFill>
                <a:srgbClr val="A9A9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 txBox="1"/>
            <p:nvPr/>
          </p:nvSpPr>
          <p:spPr>
            <a:xfrm>
              <a:off x="6692900" y="2374900"/>
              <a:ext cx="1454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nl-BE" dirty="0">
                  <a:solidFill>
                    <a:srgbClr val="797979"/>
                  </a:solidFill>
                  <a:latin typeface="Trebuchet MS"/>
                  <a:cs typeface="Trebuchet MS"/>
                </a:rPr>
                <a:t>4</a:t>
              </a:r>
              <a:endParaRPr sz="1800" dirty="0">
                <a:latin typeface="Trebuchet MS"/>
                <a:cs typeface="Trebuchet MS"/>
              </a:endParaRPr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5715000" y="3276600"/>
              <a:ext cx="208597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D6D6D6"/>
                  </a:solidFill>
                  <a:latin typeface="Trebuchet MS"/>
                  <a:cs typeface="Trebuchet MS"/>
                </a:rPr>
                <a:t>Feature</a:t>
              </a:r>
              <a:r>
                <a:rPr sz="1800" spc="-85" dirty="0">
                  <a:solidFill>
                    <a:srgbClr val="D6D6D6"/>
                  </a:solidFill>
                  <a:latin typeface="Trebuchet MS"/>
                  <a:cs typeface="Trebuchet MS"/>
                </a:rPr>
                <a:t> </a:t>
              </a:r>
              <a:r>
                <a:rPr sz="1800" dirty="0">
                  <a:solidFill>
                    <a:srgbClr val="D6D6D6"/>
                  </a:solidFill>
                  <a:latin typeface="Trebuchet MS"/>
                  <a:cs typeface="Trebuchet MS"/>
                </a:rPr>
                <a:t>engineering</a:t>
              </a:r>
              <a:endParaRPr sz="1800">
                <a:latin typeface="Trebuchet MS"/>
                <a:cs typeface="Trebuchet M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CA67D385-E36C-6B46-920A-4E204215D89B}"/>
              </a:ext>
            </a:extLst>
          </p:cNvPr>
          <p:cNvGrpSpPr/>
          <p:nvPr/>
        </p:nvGrpSpPr>
        <p:grpSpPr>
          <a:xfrm>
            <a:off x="9919146" y="2305166"/>
            <a:ext cx="1224280" cy="1306315"/>
            <a:chOff x="8597900" y="2270005"/>
            <a:chExt cx="1224280" cy="1306315"/>
          </a:xfrm>
        </p:grpSpPr>
        <p:sp>
          <p:nvSpPr>
            <p:cNvPr id="19" name="object 19"/>
            <p:cNvSpPr txBox="1"/>
            <p:nvPr/>
          </p:nvSpPr>
          <p:spPr>
            <a:xfrm>
              <a:off x="8597900" y="3276600"/>
              <a:ext cx="122428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D6D6D6"/>
                  </a:solidFill>
                  <a:latin typeface="Trebuchet MS"/>
                  <a:cs typeface="Trebuchet MS"/>
                </a:rPr>
                <a:t>Final</a:t>
              </a:r>
              <a:r>
                <a:rPr sz="1800" spc="-80" dirty="0">
                  <a:solidFill>
                    <a:srgbClr val="D6D6D6"/>
                  </a:solidFill>
                  <a:latin typeface="Trebuchet MS"/>
                  <a:cs typeface="Trebuchet MS"/>
                </a:rPr>
                <a:t> </a:t>
              </a:r>
              <a:r>
                <a:rPr sz="1800" spc="-5" dirty="0">
                  <a:solidFill>
                    <a:srgbClr val="D6D6D6"/>
                  </a:solidFill>
                  <a:latin typeface="Trebuchet MS"/>
                  <a:cs typeface="Trebuchet MS"/>
                </a:rPr>
                <a:t>model</a:t>
              </a:r>
              <a:endParaRPr sz="1800">
                <a:latin typeface="Trebuchet MS"/>
                <a:cs typeface="Trebuchet MS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9217406" y="2764967"/>
              <a:ext cx="0" cy="299085"/>
            </a:xfrm>
            <a:custGeom>
              <a:avLst/>
              <a:gdLst/>
              <a:ahLst/>
              <a:cxnLst/>
              <a:rect l="l" t="t" r="r" b="b"/>
              <a:pathLst>
                <a:path h="299085">
                  <a:moveTo>
                    <a:pt x="0" y="0"/>
                  </a:moveTo>
                  <a:lnTo>
                    <a:pt x="0" y="298551"/>
                  </a:lnTo>
                </a:path>
              </a:pathLst>
            </a:custGeom>
            <a:ln w="12700">
              <a:solidFill>
                <a:srgbClr val="A9A9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942543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09" h="514985">
                  <a:moveTo>
                    <a:pt x="298376" y="0"/>
                  </a:moveTo>
                  <a:lnTo>
                    <a:pt x="251357" y="0"/>
                  </a:lnTo>
                  <a:lnTo>
                    <a:pt x="204888" y="7473"/>
                  </a:lnTo>
                  <a:lnTo>
                    <a:pt x="160072" y="22419"/>
                  </a:lnTo>
                  <a:lnTo>
                    <a:pt x="118009" y="44839"/>
                  </a:lnTo>
                  <a:lnTo>
                    <a:pt x="79803" y="74732"/>
                  </a:lnTo>
                  <a:lnTo>
                    <a:pt x="47881" y="110516"/>
                  </a:lnTo>
                  <a:lnTo>
                    <a:pt x="23940" y="149911"/>
                  </a:lnTo>
                  <a:lnTo>
                    <a:pt x="7980" y="191885"/>
                  </a:lnTo>
                  <a:lnTo>
                    <a:pt x="0" y="235407"/>
                  </a:lnTo>
                  <a:lnTo>
                    <a:pt x="0" y="279445"/>
                  </a:lnTo>
                  <a:lnTo>
                    <a:pt x="7980" y="322966"/>
                  </a:lnTo>
                  <a:lnTo>
                    <a:pt x="23940" y="364939"/>
                  </a:lnTo>
                  <a:lnTo>
                    <a:pt x="47881" y="404331"/>
                  </a:lnTo>
                  <a:lnTo>
                    <a:pt x="79803" y="440111"/>
                  </a:lnTo>
                  <a:lnTo>
                    <a:pt x="118009" y="470008"/>
                  </a:lnTo>
                  <a:lnTo>
                    <a:pt x="160072" y="492430"/>
                  </a:lnTo>
                  <a:lnTo>
                    <a:pt x="204888" y="507379"/>
                  </a:lnTo>
                  <a:lnTo>
                    <a:pt x="251357" y="514853"/>
                  </a:lnTo>
                  <a:lnTo>
                    <a:pt x="298376" y="514853"/>
                  </a:lnTo>
                  <a:lnTo>
                    <a:pt x="344844" y="507379"/>
                  </a:lnTo>
                  <a:lnTo>
                    <a:pt x="389659" y="492430"/>
                  </a:lnTo>
                  <a:lnTo>
                    <a:pt x="431718" y="470008"/>
                  </a:lnTo>
                  <a:lnTo>
                    <a:pt x="469921" y="440111"/>
                  </a:lnTo>
                  <a:lnTo>
                    <a:pt x="501842" y="404331"/>
                  </a:lnTo>
                  <a:lnTo>
                    <a:pt x="525783" y="364939"/>
                  </a:lnTo>
                  <a:lnTo>
                    <a:pt x="541744" y="322966"/>
                  </a:lnTo>
                  <a:lnTo>
                    <a:pt x="549724" y="279445"/>
                  </a:lnTo>
                  <a:lnTo>
                    <a:pt x="549724" y="235407"/>
                  </a:lnTo>
                  <a:lnTo>
                    <a:pt x="541744" y="191885"/>
                  </a:lnTo>
                  <a:lnTo>
                    <a:pt x="525783" y="149911"/>
                  </a:lnTo>
                  <a:lnTo>
                    <a:pt x="501842" y="110516"/>
                  </a:lnTo>
                  <a:lnTo>
                    <a:pt x="469921" y="74732"/>
                  </a:lnTo>
                  <a:lnTo>
                    <a:pt x="431718" y="44839"/>
                  </a:lnTo>
                  <a:lnTo>
                    <a:pt x="389659" y="22419"/>
                  </a:lnTo>
                  <a:lnTo>
                    <a:pt x="344844" y="7473"/>
                  </a:lnTo>
                  <a:lnTo>
                    <a:pt x="2983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942547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09" h="514985">
                  <a:moveTo>
                    <a:pt x="469924" y="74737"/>
                  </a:moveTo>
                  <a:lnTo>
                    <a:pt x="501844" y="110519"/>
                  </a:lnTo>
                  <a:lnTo>
                    <a:pt x="525785" y="149913"/>
                  </a:lnTo>
                  <a:lnTo>
                    <a:pt x="541745" y="191886"/>
                  </a:lnTo>
                  <a:lnTo>
                    <a:pt x="549725" y="235407"/>
                  </a:lnTo>
                  <a:lnTo>
                    <a:pt x="549725" y="279444"/>
                  </a:lnTo>
                  <a:lnTo>
                    <a:pt x="541745" y="322966"/>
                  </a:lnTo>
                  <a:lnTo>
                    <a:pt x="525785" y="364939"/>
                  </a:lnTo>
                  <a:lnTo>
                    <a:pt x="501844" y="404333"/>
                  </a:lnTo>
                  <a:lnTo>
                    <a:pt x="469924" y="440115"/>
                  </a:lnTo>
                  <a:lnTo>
                    <a:pt x="431719" y="470010"/>
                  </a:lnTo>
                  <a:lnTo>
                    <a:pt x="389657" y="492431"/>
                  </a:lnTo>
                  <a:lnTo>
                    <a:pt x="344841" y="507378"/>
                  </a:lnTo>
                  <a:lnTo>
                    <a:pt x="298372" y="514852"/>
                  </a:lnTo>
                  <a:lnTo>
                    <a:pt x="251352" y="514852"/>
                  </a:lnTo>
                  <a:lnTo>
                    <a:pt x="204883" y="507378"/>
                  </a:lnTo>
                  <a:lnTo>
                    <a:pt x="160067" y="492431"/>
                  </a:lnTo>
                  <a:lnTo>
                    <a:pt x="118005" y="470010"/>
                  </a:lnTo>
                  <a:lnTo>
                    <a:pt x="79800" y="440115"/>
                  </a:lnTo>
                  <a:lnTo>
                    <a:pt x="47880" y="404333"/>
                  </a:lnTo>
                  <a:lnTo>
                    <a:pt x="23940" y="364939"/>
                  </a:lnTo>
                  <a:lnTo>
                    <a:pt x="7980" y="322966"/>
                  </a:lnTo>
                  <a:lnTo>
                    <a:pt x="0" y="279444"/>
                  </a:lnTo>
                  <a:lnTo>
                    <a:pt x="0" y="235407"/>
                  </a:lnTo>
                  <a:lnTo>
                    <a:pt x="7980" y="191886"/>
                  </a:lnTo>
                  <a:lnTo>
                    <a:pt x="23940" y="149913"/>
                  </a:lnTo>
                  <a:lnTo>
                    <a:pt x="47880" y="110519"/>
                  </a:lnTo>
                  <a:lnTo>
                    <a:pt x="79800" y="74737"/>
                  </a:lnTo>
                  <a:lnTo>
                    <a:pt x="118005" y="44842"/>
                  </a:lnTo>
                  <a:lnTo>
                    <a:pt x="160067" y="22421"/>
                  </a:lnTo>
                  <a:lnTo>
                    <a:pt x="204883" y="7473"/>
                  </a:lnTo>
                  <a:lnTo>
                    <a:pt x="251352" y="0"/>
                  </a:lnTo>
                  <a:lnTo>
                    <a:pt x="298372" y="0"/>
                  </a:lnTo>
                  <a:lnTo>
                    <a:pt x="344841" y="7473"/>
                  </a:lnTo>
                  <a:lnTo>
                    <a:pt x="389657" y="22421"/>
                  </a:lnTo>
                  <a:lnTo>
                    <a:pt x="431719" y="44842"/>
                  </a:lnTo>
                  <a:lnTo>
                    <a:pt x="469924" y="74737"/>
                  </a:lnTo>
                  <a:close/>
                </a:path>
              </a:pathLst>
            </a:custGeom>
            <a:ln w="12699">
              <a:solidFill>
                <a:srgbClr val="A9A9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 txBox="1"/>
            <p:nvPr/>
          </p:nvSpPr>
          <p:spPr>
            <a:xfrm>
              <a:off x="9144000" y="2374900"/>
              <a:ext cx="1454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nl-BE" dirty="0">
                  <a:solidFill>
                    <a:srgbClr val="797979"/>
                  </a:solidFill>
                  <a:latin typeface="Trebuchet MS"/>
                  <a:cs typeface="Trebuchet MS"/>
                </a:rPr>
                <a:t>5</a:t>
              </a:r>
              <a:endParaRPr sz="1800" dirty="0">
                <a:latin typeface="Trebuchet MS"/>
                <a:cs typeface="Trebuchet MS"/>
              </a:endParaRPr>
            </a:p>
          </p:txBody>
        </p:sp>
      </p:grpSp>
      <p:sp>
        <p:nvSpPr>
          <p:cNvPr id="25" name="object 25"/>
          <p:cNvSpPr/>
          <p:nvPr/>
        </p:nvSpPr>
        <p:spPr>
          <a:xfrm>
            <a:off x="11753126" y="2932709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20">
                <a:moveTo>
                  <a:pt x="0" y="0"/>
                </a:moveTo>
                <a:lnTo>
                  <a:pt x="0" y="350519"/>
                </a:lnTo>
                <a:lnTo>
                  <a:pt x="350520" y="175259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873262" y="3107969"/>
            <a:ext cx="9924415" cy="0"/>
          </a:xfrm>
          <a:custGeom>
            <a:avLst/>
            <a:gdLst/>
            <a:ahLst/>
            <a:cxnLst/>
            <a:rect l="l" t="t" r="r" b="b"/>
            <a:pathLst>
              <a:path w="9924415">
                <a:moveTo>
                  <a:pt x="0" y="0"/>
                </a:moveTo>
                <a:lnTo>
                  <a:pt x="9879863" y="0"/>
                </a:lnTo>
                <a:lnTo>
                  <a:pt x="9924313" y="0"/>
                </a:lnTo>
              </a:path>
            </a:pathLst>
          </a:custGeom>
          <a:ln w="889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753126" y="2932709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20">
                <a:moveTo>
                  <a:pt x="0" y="0"/>
                </a:moveTo>
                <a:lnTo>
                  <a:pt x="0" y="350519"/>
                </a:lnTo>
                <a:lnTo>
                  <a:pt x="350520" y="175259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8770" y="3107968"/>
            <a:ext cx="5945657" cy="81529"/>
          </a:xfrm>
          <a:custGeom>
            <a:avLst/>
            <a:gdLst/>
            <a:ahLst/>
            <a:cxnLst/>
            <a:rect l="l" t="t" r="r" b="b"/>
            <a:pathLst>
              <a:path w="1744980">
                <a:moveTo>
                  <a:pt x="0" y="0"/>
                </a:moveTo>
                <a:lnTo>
                  <a:pt x="1744491" y="0"/>
                </a:lnTo>
              </a:path>
            </a:pathLst>
          </a:custGeom>
          <a:ln w="889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5EDDBAD8-E32C-4E4E-A2A1-456E943C84E7}"/>
              </a:ext>
            </a:extLst>
          </p:cNvPr>
          <p:cNvGrpSpPr/>
          <p:nvPr/>
        </p:nvGrpSpPr>
        <p:grpSpPr>
          <a:xfrm>
            <a:off x="3030876" y="2293322"/>
            <a:ext cx="1985259" cy="1573417"/>
            <a:chOff x="2620716" y="2293322"/>
            <a:chExt cx="1985259" cy="1573417"/>
          </a:xfrm>
        </p:grpSpPr>
        <p:sp>
          <p:nvSpPr>
            <p:cNvPr id="30" name="object 5">
              <a:extLst>
                <a:ext uri="{FF2B5EF4-FFF2-40B4-BE49-F238E27FC236}">
                  <a16:creationId xmlns="" xmlns:a16="http://schemas.microsoft.com/office/drawing/2014/main" id="{73EF2BBB-0CF6-EC4D-8AFE-A8FEB66C2A7F}"/>
                </a:ext>
              </a:extLst>
            </p:cNvPr>
            <p:cNvSpPr/>
            <p:nvPr/>
          </p:nvSpPr>
          <p:spPr>
            <a:xfrm flipH="1">
              <a:off x="3574849" y="2794036"/>
              <a:ext cx="45719" cy="273964"/>
            </a:xfrm>
            <a:custGeom>
              <a:avLst/>
              <a:gdLst/>
              <a:ahLst/>
              <a:cxnLst/>
              <a:rect l="l" t="t" r="r" b="b"/>
              <a:pathLst>
                <a:path h="299085">
                  <a:moveTo>
                    <a:pt x="0" y="0"/>
                  </a:moveTo>
                  <a:lnTo>
                    <a:pt x="0" y="298551"/>
                  </a:lnTo>
                </a:path>
              </a:pathLst>
            </a:custGeom>
            <a:ln w="12700">
              <a:solidFill>
                <a:srgbClr val="C84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10">
              <a:extLst>
                <a:ext uri="{FF2B5EF4-FFF2-40B4-BE49-F238E27FC236}">
                  <a16:creationId xmlns="" xmlns:a16="http://schemas.microsoft.com/office/drawing/2014/main" id="{32D5F933-9981-9043-A80E-D6C76AEF0E73}"/>
                </a:ext>
              </a:extLst>
            </p:cNvPr>
            <p:cNvSpPr/>
            <p:nvPr/>
          </p:nvSpPr>
          <p:spPr>
            <a:xfrm>
              <a:off x="3345706" y="2293322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298367" y="0"/>
                  </a:moveTo>
                  <a:lnTo>
                    <a:pt x="251348" y="0"/>
                  </a:lnTo>
                  <a:lnTo>
                    <a:pt x="204880" y="7473"/>
                  </a:lnTo>
                  <a:lnTo>
                    <a:pt x="160065" y="22419"/>
                  </a:lnTo>
                  <a:lnTo>
                    <a:pt x="118005" y="44839"/>
                  </a:lnTo>
                  <a:lnTo>
                    <a:pt x="79803" y="74732"/>
                  </a:lnTo>
                  <a:lnTo>
                    <a:pt x="47881" y="110516"/>
                  </a:lnTo>
                  <a:lnTo>
                    <a:pt x="23940" y="149911"/>
                  </a:lnTo>
                  <a:lnTo>
                    <a:pt x="7980" y="191885"/>
                  </a:lnTo>
                  <a:lnTo>
                    <a:pt x="0" y="235407"/>
                  </a:lnTo>
                  <a:lnTo>
                    <a:pt x="0" y="279445"/>
                  </a:lnTo>
                  <a:lnTo>
                    <a:pt x="7980" y="322966"/>
                  </a:lnTo>
                  <a:lnTo>
                    <a:pt x="23940" y="364939"/>
                  </a:lnTo>
                  <a:lnTo>
                    <a:pt x="47881" y="404331"/>
                  </a:lnTo>
                  <a:lnTo>
                    <a:pt x="79803" y="440111"/>
                  </a:lnTo>
                  <a:lnTo>
                    <a:pt x="118005" y="470008"/>
                  </a:lnTo>
                  <a:lnTo>
                    <a:pt x="160065" y="492430"/>
                  </a:lnTo>
                  <a:lnTo>
                    <a:pt x="204880" y="507379"/>
                  </a:lnTo>
                  <a:lnTo>
                    <a:pt x="251348" y="514853"/>
                  </a:lnTo>
                  <a:lnTo>
                    <a:pt x="298367" y="514853"/>
                  </a:lnTo>
                  <a:lnTo>
                    <a:pt x="344836" y="507379"/>
                  </a:lnTo>
                  <a:lnTo>
                    <a:pt x="389652" y="492430"/>
                  </a:lnTo>
                  <a:lnTo>
                    <a:pt x="431715" y="470008"/>
                  </a:lnTo>
                  <a:lnTo>
                    <a:pt x="469921" y="440111"/>
                  </a:lnTo>
                  <a:lnTo>
                    <a:pt x="501842" y="404331"/>
                  </a:lnTo>
                  <a:lnTo>
                    <a:pt x="525783" y="364939"/>
                  </a:lnTo>
                  <a:lnTo>
                    <a:pt x="541744" y="322966"/>
                  </a:lnTo>
                  <a:lnTo>
                    <a:pt x="549724" y="279445"/>
                  </a:lnTo>
                  <a:lnTo>
                    <a:pt x="549724" y="235407"/>
                  </a:lnTo>
                  <a:lnTo>
                    <a:pt x="541744" y="191885"/>
                  </a:lnTo>
                  <a:lnTo>
                    <a:pt x="525783" y="149911"/>
                  </a:lnTo>
                  <a:lnTo>
                    <a:pt x="501842" y="110516"/>
                  </a:lnTo>
                  <a:lnTo>
                    <a:pt x="469921" y="74732"/>
                  </a:lnTo>
                  <a:lnTo>
                    <a:pt x="431715" y="44839"/>
                  </a:lnTo>
                  <a:lnTo>
                    <a:pt x="389652" y="22419"/>
                  </a:lnTo>
                  <a:lnTo>
                    <a:pt x="344836" y="7473"/>
                  </a:lnTo>
                  <a:lnTo>
                    <a:pt x="2983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11">
              <a:extLst>
                <a:ext uri="{FF2B5EF4-FFF2-40B4-BE49-F238E27FC236}">
                  <a16:creationId xmlns="" xmlns:a16="http://schemas.microsoft.com/office/drawing/2014/main" id="{C768AFD3-ACB7-2640-B63D-7922A37F9510}"/>
                </a:ext>
              </a:extLst>
            </p:cNvPr>
            <p:cNvSpPr/>
            <p:nvPr/>
          </p:nvSpPr>
          <p:spPr>
            <a:xfrm>
              <a:off x="3345710" y="2293322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469924" y="74737"/>
                  </a:moveTo>
                  <a:lnTo>
                    <a:pt x="501844" y="110519"/>
                  </a:lnTo>
                  <a:lnTo>
                    <a:pt x="525785" y="149913"/>
                  </a:lnTo>
                  <a:lnTo>
                    <a:pt x="541745" y="191886"/>
                  </a:lnTo>
                  <a:lnTo>
                    <a:pt x="549725" y="235407"/>
                  </a:lnTo>
                  <a:lnTo>
                    <a:pt x="549725" y="279444"/>
                  </a:lnTo>
                  <a:lnTo>
                    <a:pt x="541745" y="322966"/>
                  </a:lnTo>
                  <a:lnTo>
                    <a:pt x="525785" y="364939"/>
                  </a:lnTo>
                  <a:lnTo>
                    <a:pt x="501844" y="404333"/>
                  </a:lnTo>
                  <a:lnTo>
                    <a:pt x="469924" y="440115"/>
                  </a:lnTo>
                  <a:lnTo>
                    <a:pt x="431719" y="470010"/>
                  </a:lnTo>
                  <a:lnTo>
                    <a:pt x="389657" y="492431"/>
                  </a:lnTo>
                  <a:lnTo>
                    <a:pt x="344841" y="507378"/>
                  </a:lnTo>
                  <a:lnTo>
                    <a:pt x="298372" y="514852"/>
                  </a:lnTo>
                  <a:lnTo>
                    <a:pt x="251352" y="514852"/>
                  </a:lnTo>
                  <a:lnTo>
                    <a:pt x="204883" y="507378"/>
                  </a:lnTo>
                  <a:lnTo>
                    <a:pt x="160067" y="492431"/>
                  </a:lnTo>
                  <a:lnTo>
                    <a:pt x="118005" y="470010"/>
                  </a:lnTo>
                  <a:lnTo>
                    <a:pt x="79800" y="440115"/>
                  </a:lnTo>
                  <a:lnTo>
                    <a:pt x="47880" y="404333"/>
                  </a:lnTo>
                  <a:lnTo>
                    <a:pt x="23940" y="364939"/>
                  </a:lnTo>
                  <a:lnTo>
                    <a:pt x="7980" y="322966"/>
                  </a:lnTo>
                  <a:lnTo>
                    <a:pt x="0" y="279444"/>
                  </a:lnTo>
                  <a:lnTo>
                    <a:pt x="0" y="235407"/>
                  </a:lnTo>
                  <a:lnTo>
                    <a:pt x="7980" y="191886"/>
                  </a:lnTo>
                  <a:lnTo>
                    <a:pt x="23940" y="149913"/>
                  </a:lnTo>
                  <a:lnTo>
                    <a:pt x="47880" y="110519"/>
                  </a:lnTo>
                  <a:lnTo>
                    <a:pt x="79800" y="74737"/>
                  </a:lnTo>
                  <a:lnTo>
                    <a:pt x="118005" y="44842"/>
                  </a:lnTo>
                  <a:lnTo>
                    <a:pt x="160067" y="22421"/>
                  </a:lnTo>
                  <a:lnTo>
                    <a:pt x="204883" y="7473"/>
                  </a:lnTo>
                  <a:lnTo>
                    <a:pt x="251352" y="0"/>
                  </a:lnTo>
                  <a:lnTo>
                    <a:pt x="298372" y="0"/>
                  </a:lnTo>
                  <a:lnTo>
                    <a:pt x="344841" y="7473"/>
                  </a:lnTo>
                  <a:lnTo>
                    <a:pt x="389657" y="22421"/>
                  </a:lnTo>
                  <a:lnTo>
                    <a:pt x="431719" y="44842"/>
                  </a:lnTo>
                  <a:lnTo>
                    <a:pt x="469924" y="74737"/>
                  </a:lnTo>
                  <a:close/>
                </a:path>
              </a:pathLst>
            </a:custGeom>
            <a:ln w="12699">
              <a:solidFill>
                <a:srgbClr val="C84C2C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C84C2C"/>
                </a:solidFill>
              </a:endParaRPr>
            </a:p>
          </p:txBody>
        </p:sp>
        <p:sp>
          <p:nvSpPr>
            <p:cNvPr id="33" name="object 12">
              <a:extLst>
                <a:ext uri="{FF2B5EF4-FFF2-40B4-BE49-F238E27FC236}">
                  <a16:creationId xmlns="" xmlns:a16="http://schemas.microsoft.com/office/drawing/2014/main" id="{9B3DAEEA-E37C-034E-AEF7-DC7E39BC0925}"/>
                </a:ext>
              </a:extLst>
            </p:cNvPr>
            <p:cNvSpPr txBox="1"/>
            <p:nvPr/>
          </p:nvSpPr>
          <p:spPr>
            <a:xfrm>
              <a:off x="3551875" y="2398217"/>
              <a:ext cx="1454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C84C2C"/>
                  </a:solidFill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34" name="object 17">
              <a:extLst>
                <a:ext uri="{FF2B5EF4-FFF2-40B4-BE49-F238E27FC236}">
                  <a16:creationId xmlns="" xmlns:a16="http://schemas.microsoft.com/office/drawing/2014/main" id="{FA18EE44-8205-864B-AEBE-EF26981F58D0}"/>
                </a:ext>
              </a:extLst>
            </p:cNvPr>
            <p:cNvSpPr txBox="1"/>
            <p:nvPr/>
          </p:nvSpPr>
          <p:spPr>
            <a:xfrm>
              <a:off x="2620716" y="3299917"/>
              <a:ext cx="1985259" cy="56682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 lvl="0" indent="-177800" algn="ctr">
                <a:spcBef>
                  <a:spcPts val="100"/>
                </a:spcBef>
              </a:pPr>
              <a:r>
                <a:rPr lang="en-US" spc="-5" dirty="0">
                  <a:solidFill>
                    <a:srgbClr val="C84C2D"/>
                  </a:solidFill>
                  <a:latin typeface="Trebuchet MS"/>
                </a:rPr>
                <a:t>Data preparation  &amp; exploration</a:t>
              </a:r>
            </a:p>
          </p:txBody>
        </p:sp>
      </p:grpSp>
      <p:sp>
        <p:nvSpPr>
          <p:cNvPr id="42" name="object 27">
            <a:extLst>
              <a:ext uri="{FF2B5EF4-FFF2-40B4-BE49-F238E27FC236}">
                <a16:creationId xmlns="" xmlns:a16="http://schemas.microsoft.com/office/drawing/2014/main" id="{3A7B6240-F58F-CD47-A7ED-8CF52AEE0D2F}"/>
              </a:ext>
            </a:extLst>
          </p:cNvPr>
          <p:cNvSpPr txBox="1">
            <a:spLocks/>
          </p:cNvSpPr>
          <p:nvPr/>
        </p:nvSpPr>
        <p:spPr>
          <a:xfrm>
            <a:off x="393700" y="206809"/>
            <a:ext cx="10602851" cy="5668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AU" sz="3600" spc="-13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en-AU" sz="3600" spc="-38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3600" spc="-17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followed</a:t>
            </a:r>
            <a:r>
              <a:rPr lang="en-AU" sz="3600" spc="-38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36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AU" sz="3600" spc="-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3600" spc="-170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5-steps</a:t>
            </a:r>
            <a:r>
              <a:rPr lang="en-AU" sz="3600" spc="-385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3600" spc="-175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approach</a:t>
            </a:r>
            <a:r>
              <a:rPr lang="en-AU" sz="3600" spc="-380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3600" spc="-100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nl-BE" sz="3600" spc="-170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classify customers</a:t>
            </a:r>
            <a:endParaRPr lang="en-AU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59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08564" y="962875"/>
            <a:ext cx="4194810" cy="0"/>
          </a:xfrm>
          <a:custGeom>
            <a:avLst/>
            <a:gdLst/>
            <a:ahLst/>
            <a:cxnLst/>
            <a:rect l="l" t="t" r="r" b="b"/>
            <a:pathLst>
              <a:path w="4194810">
                <a:moveTo>
                  <a:pt x="0" y="0"/>
                </a:moveTo>
                <a:lnTo>
                  <a:pt x="4194424" y="0"/>
                </a:lnTo>
              </a:path>
            </a:pathLst>
          </a:custGeom>
          <a:ln w="889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732920" y="787615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19">
                <a:moveTo>
                  <a:pt x="0" y="0"/>
                </a:moveTo>
                <a:lnTo>
                  <a:pt x="0" y="350520"/>
                </a:lnTo>
                <a:lnTo>
                  <a:pt x="350520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302988" y="962875"/>
            <a:ext cx="7474584" cy="0"/>
          </a:xfrm>
          <a:custGeom>
            <a:avLst/>
            <a:gdLst/>
            <a:ahLst/>
            <a:cxnLst/>
            <a:rect l="l" t="t" r="r" b="b"/>
            <a:pathLst>
              <a:path w="7474584">
                <a:moveTo>
                  <a:pt x="0" y="0"/>
                </a:moveTo>
                <a:lnTo>
                  <a:pt x="7429931" y="0"/>
                </a:lnTo>
                <a:lnTo>
                  <a:pt x="7474381" y="0"/>
                </a:lnTo>
              </a:path>
            </a:pathLst>
          </a:custGeom>
          <a:ln w="889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732920" y="787615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19">
                <a:moveTo>
                  <a:pt x="0" y="0"/>
                </a:moveTo>
                <a:lnTo>
                  <a:pt x="0" y="350520"/>
                </a:lnTo>
                <a:lnTo>
                  <a:pt x="350520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88792" y="3165398"/>
            <a:ext cx="2450465" cy="1150620"/>
          </a:xfrm>
          <a:prstGeom prst="rect">
            <a:avLst/>
          </a:prstGeom>
          <a:solidFill>
            <a:srgbClr val="C84C2D"/>
          </a:solidFill>
          <a:ln w="12700">
            <a:solidFill>
              <a:srgbClr val="C84C2D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5"/>
              </a:spcBef>
            </a:pPr>
            <a:endParaRPr sz="2800" dirty="0">
              <a:latin typeface="Times New Roman"/>
              <a:cs typeface="Times New Roman"/>
            </a:endParaRPr>
          </a:p>
          <a:p>
            <a:pPr marL="184150">
              <a:lnSpc>
                <a:spcPct val="100000"/>
              </a:lnSpc>
            </a:pPr>
            <a:r>
              <a:rPr sz="2200" spc="-55" dirty="0">
                <a:solidFill>
                  <a:srgbClr val="FFFFFF"/>
                </a:solidFill>
                <a:latin typeface="Arial"/>
                <a:cs typeface="Arial"/>
              </a:rPr>
              <a:t>Prepared</a:t>
            </a:r>
            <a:r>
              <a:rPr sz="2200" spc="-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Arial"/>
                <a:cs typeface="Arial"/>
              </a:rPr>
              <a:t>dataset</a:t>
            </a:r>
            <a:endParaRPr sz="2200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47885" y="3769245"/>
            <a:ext cx="864235" cy="0"/>
          </a:xfrm>
          <a:custGeom>
            <a:avLst/>
            <a:gdLst/>
            <a:ahLst/>
            <a:cxnLst/>
            <a:rect l="l" t="t" r="r" b="b"/>
            <a:pathLst>
              <a:path w="864235">
                <a:moveTo>
                  <a:pt x="0" y="0"/>
                </a:moveTo>
                <a:lnTo>
                  <a:pt x="864054" y="0"/>
                </a:lnTo>
              </a:path>
            </a:pathLst>
          </a:custGeom>
          <a:ln w="25400">
            <a:solidFill>
              <a:srgbClr val="929292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811054" y="2389352"/>
            <a:ext cx="0" cy="2760345"/>
          </a:xfrm>
          <a:custGeom>
            <a:avLst/>
            <a:gdLst/>
            <a:ahLst/>
            <a:cxnLst/>
            <a:rect l="l" t="t" r="r" b="b"/>
            <a:pathLst>
              <a:path h="2760345">
                <a:moveTo>
                  <a:pt x="0" y="2759773"/>
                </a:moveTo>
                <a:lnTo>
                  <a:pt x="0" y="0"/>
                </a:lnTo>
              </a:path>
            </a:pathLst>
          </a:custGeom>
          <a:ln w="25400">
            <a:solidFill>
              <a:srgbClr val="929292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97909" y="2357247"/>
            <a:ext cx="755015" cy="0"/>
          </a:xfrm>
          <a:custGeom>
            <a:avLst/>
            <a:gdLst/>
            <a:ahLst/>
            <a:cxnLst/>
            <a:rect l="l" t="t" r="r" b="b"/>
            <a:pathLst>
              <a:path w="755014">
                <a:moveTo>
                  <a:pt x="0" y="0"/>
                </a:moveTo>
                <a:lnTo>
                  <a:pt x="742134" y="0"/>
                </a:lnTo>
                <a:lnTo>
                  <a:pt x="754834" y="0"/>
                </a:lnTo>
              </a:path>
            </a:pathLst>
          </a:custGeom>
          <a:ln w="25400">
            <a:solidFill>
              <a:srgbClr val="929292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40046" y="2296286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20" h="121919">
                <a:moveTo>
                  <a:pt x="0" y="0"/>
                </a:moveTo>
                <a:lnTo>
                  <a:pt x="0" y="121920"/>
                </a:lnTo>
                <a:lnTo>
                  <a:pt x="121920" y="60960"/>
                </a:ln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97909" y="5181231"/>
            <a:ext cx="755015" cy="0"/>
          </a:xfrm>
          <a:custGeom>
            <a:avLst/>
            <a:gdLst/>
            <a:ahLst/>
            <a:cxnLst/>
            <a:rect l="l" t="t" r="r" b="b"/>
            <a:pathLst>
              <a:path w="755014">
                <a:moveTo>
                  <a:pt x="0" y="0"/>
                </a:moveTo>
                <a:lnTo>
                  <a:pt x="742134" y="0"/>
                </a:lnTo>
                <a:lnTo>
                  <a:pt x="754834" y="0"/>
                </a:lnTo>
              </a:path>
            </a:pathLst>
          </a:custGeom>
          <a:ln w="25400">
            <a:solidFill>
              <a:srgbClr val="929292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40046" y="5120271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0" y="121920"/>
                </a:lnTo>
                <a:lnTo>
                  <a:pt x="121920" y="60960"/>
                </a:ln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12105" y="2038476"/>
            <a:ext cx="637539" cy="6375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821821" y="4727433"/>
            <a:ext cx="767309" cy="7673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381500" y="2755900"/>
            <a:ext cx="1736551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vi-VN" sz="1600" i="1" spc="-45" dirty="0">
                <a:solidFill>
                  <a:srgbClr val="C84C2D"/>
                </a:solidFill>
                <a:latin typeface="Arial"/>
                <a:cs typeface="Arial"/>
              </a:rPr>
              <a:t>Logistic</a:t>
            </a:r>
            <a:r>
              <a:rPr sz="1600" i="1" spc="-80" dirty="0">
                <a:solidFill>
                  <a:srgbClr val="C84C2D"/>
                </a:solidFill>
                <a:latin typeface="Arial"/>
                <a:cs typeface="Arial"/>
              </a:rPr>
              <a:t> </a:t>
            </a:r>
            <a:r>
              <a:rPr sz="1600" i="1" spc="-45" dirty="0">
                <a:solidFill>
                  <a:srgbClr val="C84C2D"/>
                </a:solidFill>
                <a:latin typeface="Arial"/>
                <a:cs typeface="Arial"/>
              </a:rPr>
              <a:t>Regression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487227" y="4034975"/>
            <a:ext cx="13728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spc="-35" dirty="0">
                <a:solidFill>
                  <a:srgbClr val="C84C2D"/>
                </a:solidFill>
                <a:latin typeface="Arial"/>
                <a:cs typeface="Arial"/>
              </a:rPr>
              <a:t>Random</a:t>
            </a:r>
            <a:r>
              <a:rPr sz="1600" i="1" spc="-60" dirty="0">
                <a:solidFill>
                  <a:srgbClr val="C84C2D"/>
                </a:solidFill>
                <a:latin typeface="Arial"/>
                <a:cs typeface="Arial"/>
              </a:rPr>
              <a:t> </a:t>
            </a:r>
            <a:r>
              <a:rPr sz="1600" i="1" spc="-40" dirty="0">
                <a:solidFill>
                  <a:srgbClr val="C84C2D"/>
                </a:solidFill>
                <a:latin typeface="Arial"/>
                <a:cs typeface="Arial"/>
              </a:rPr>
              <a:t>Forest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760377" y="2357247"/>
            <a:ext cx="1932305" cy="0"/>
          </a:xfrm>
          <a:custGeom>
            <a:avLst/>
            <a:gdLst/>
            <a:ahLst/>
            <a:cxnLst/>
            <a:rect l="l" t="t" r="r" b="b"/>
            <a:pathLst>
              <a:path w="1932304">
                <a:moveTo>
                  <a:pt x="0" y="0"/>
                </a:moveTo>
                <a:lnTo>
                  <a:pt x="1919262" y="0"/>
                </a:lnTo>
                <a:lnTo>
                  <a:pt x="1931962" y="0"/>
                </a:lnTo>
              </a:path>
            </a:pathLst>
          </a:custGeom>
          <a:ln w="25400">
            <a:solidFill>
              <a:srgbClr val="929292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679638" y="2296286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20" h="121919">
                <a:moveTo>
                  <a:pt x="0" y="0"/>
                </a:moveTo>
                <a:lnTo>
                  <a:pt x="0" y="121920"/>
                </a:lnTo>
                <a:lnTo>
                  <a:pt x="121920" y="60960"/>
                </a:ln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774372" y="5181231"/>
            <a:ext cx="1932305" cy="0"/>
          </a:xfrm>
          <a:custGeom>
            <a:avLst/>
            <a:gdLst/>
            <a:ahLst/>
            <a:cxnLst/>
            <a:rect l="l" t="t" r="r" b="b"/>
            <a:pathLst>
              <a:path w="1932304">
                <a:moveTo>
                  <a:pt x="0" y="0"/>
                </a:moveTo>
                <a:lnTo>
                  <a:pt x="1919262" y="0"/>
                </a:lnTo>
                <a:lnTo>
                  <a:pt x="1931962" y="0"/>
                </a:lnTo>
              </a:path>
            </a:pathLst>
          </a:custGeom>
          <a:ln w="25400">
            <a:solidFill>
              <a:srgbClr val="929292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693634" y="5120271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0" y="121920"/>
                </a:lnTo>
                <a:lnTo>
                  <a:pt x="121920" y="60960"/>
                </a:ln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2" name="Group 41">
            <a:extLst>
              <a:ext uri="{FF2B5EF4-FFF2-40B4-BE49-F238E27FC236}">
                <a16:creationId xmlns="" xmlns:a16="http://schemas.microsoft.com/office/drawing/2014/main" id="{F72A1B7B-6328-F047-9972-5548B0D52965}"/>
              </a:ext>
            </a:extLst>
          </p:cNvPr>
          <p:cNvGrpSpPr/>
          <p:nvPr/>
        </p:nvGrpSpPr>
        <p:grpSpPr>
          <a:xfrm>
            <a:off x="8019846" y="4822344"/>
            <a:ext cx="3337560" cy="635049"/>
            <a:chOff x="8019846" y="4822344"/>
            <a:chExt cx="3337560" cy="635049"/>
          </a:xfrm>
        </p:grpSpPr>
        <p:sp>
          <p:nvSpPr>
            <p:cNvPr id="22" name="object 22"/>
            <p:cNvSpPr/>
            <p:nvPr/>
          </p:nvSpPr>
          <p:spPr>
            <a:xfrm>
              <a:off x="8019846" y="4822344"/>
              <a:ext cx="3337560" cy="635049"/>
            </a:xfrm>
            <a:custGeom>
              <a:avLst/>
              <a:gdLst/>
              <a:ahLst/>
              <a:cxnLst/>
              <a:rect l="l" t="t" r="r" b="b"/>
              <a:pathLst>
                <a:path w="3337559" h="1301114">
                  <a:moveTo>
                    <a:pt x="0" y="0"/>
                  </a:moveTo>
                  <a:lnTo>
                    <a:pt x="3337394" y="0"/>
                  </a:lnTo>
                  <a:lnTo>
                    <a:pt x="3337394" y="1300784"/>
                  </a:lnTo>
                  <a:lnTo>
                    <a:pt x="0" y="1300784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C84C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 txBox="1"/>
            <p:nvPr/>
          </p:nvSpPr>
          <p:spPr>
            <a:xfrm>
              <a:off x="8730826" y="4905444"/>
              <a:ext cx="2289472" cy="34759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5080" indent="88900">
                <a:lnSpc>
                  <a:spcPct val="156300"/>
                </a:lnSpc>
                <a:spcBef>
                  <a:spcPts val="100"/>
                </a:spcBef>
              </a:pPr>
              <a:r>
                <a:rPr sz="1600" spc="-90" dirty="0">
                  <a:solidFill>
                    <a:srgbClr val="5E5E5E"/>
                  </a:solidFill>
                  <a:latin typeface="Arial"/>
                  <a:cs typeface="Arial"/>
                </a:rPr>
                <a:t>Average </a:t>
              </a:r>
              <a:r>
                <a:rPr sz="1600" spc="-105" dirty="0">
                  <a:solidFill>
                    <a:srgbClr val="5E5E5E"/>
                  </a:solidFill>
                  <a:latin typeface="Arial"/>
                  <a:cs typeface="Arial"/>
                </a:rPr>
                <a:t>CV </a:t>
              </a:r>
              <a:r>
                <a:rPr sz="1600" spc="-35" dirty="0">
                  <a:solidFill>
                    <a:srgbClr val="5E5E5E"/>
                  </a:solidFill>
                  <a:latin typeface="Arial"/>
                  <a:cs typeface="Arial"/>
                </a:rPr>
                <a:t>score: </a:t>
              </a:r>
              <a:r>
                <a:rPr lang="vi-VN" sz="1600" b="1" spc="-5" dirty="0">
                  <a:solidFill>
                    <a:srgbClr val="C84C2D"/>
                  </a:solidFill>
                  <a:latin typeface="Arial"/>
                  <a:cs typeface="Arial"/>
                </a:rPr>
                <a:t>47.9%</a:t>
              </a:r>
              <a:endParaRPr sz="1600" dirty="0">
                <a:latin typeface="Arial"/>
                <a:cs typeface="Arial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="" xmlns:a16="http://schemas.microsoft.com/office/drawing/2014/main" id="{B34BD7EF-CAD7-BC42-9DB6-FDF828FEC2B6}"/>
              </a:ext>
            </a:extLst>
          </p:cNvPr>
          <p:cNvGrpSpPr/>
          <p:nvPr/>
        </p:nvGrpSpPr>
        <p:grpSpPr>
          <a:xfrm>
            <a:off x="8019846" y="2007967"/>
            <a:ext cx="3337560" cy="698554"/>
            <a:chOff x="8010461" y="2147315"/>
            <a:chExt cx="3337560" cy="698554"/>
          </a:xfrm>
        </p:grpSpPr>
        <p:sp>
          <p:nvSpPr>
            <p:cNvPr id="26" name="object 26"/>
            <p:cNvSpPr/>
            <p:nvPr/>
          </p:nvSpPr>
          <p:spPr>
            <a:xfrm>
              <a:off x="8010461" y="2147315"/>
              <a:ext cx="3337560" cy="698554"/>
            </a:xfrm>
            <a:custGeom>
              <a:avLst/>
              <a:gdLst/>
              <a:ahLst/>
              <a:cxnLst/>
              <a:rect l="l" t="t" r="r" b="b"/>
              <a:pathLst>
                <a:path w="3337559" h="1301114">
                  <a:moveTo>
                    <a:pt x="0" y="0"/>
                  </a:moveTo>
                  <a:lnTo>
                    <a:pt x="3337394" y="0"/>
                  </a:lnTo>
                  <a:lnTo>
                    <a:pt x="3337394" y="1300784"/>
                  </a:lnTo>
                  <a:lnTo>
                    <a:pt x="0" y="1300784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C84C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 txBox="1"/>
            <p:nvPr/>
          </p:nvSpPr>
          <p:spPr>
            <a:xfrm>
              <a:off x="8639085" y="2266453"/>
              <a:ext cx="2371828" cy="33836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5080" indent="76200">
                <a:lnSpc>
                  <a:spcPct val="151000"/>
                </a:lnSpc>
                <a:spcBef>
                  <a:spcPts val="100"/>
                </a:spcBef>
              </a:pPr>
              <a:r>
                <a:rPr sz="1600" spc="-90" dirty="0">
                  <a:solidFill>
                    <a:srgbClr val="5E5E5E"/>
                  </a:solidFill>
                  <a:latin typeface="Arial"/>
                  <a:cs typeface="Arial"/>
                </a:rPr>
                <a:t>Average </a:t>
              </a:r>
              <a:r>
                <a:rPr sz="1600" spc="-105" dirty="0">
                  <a:solidFill>
                    <a:srgbClr val="5E5E5E"/>
                  </a:solidFill>
                  <a:latin typeface="Arial"/>
                  <a:cs typeface="Arial"/>
                </a:rPr>
                <a:t>CV </a:t>
              </a:r>
              <a:r>
                <a:rPr sz="1600" spc="-35" dirty="0">
                  <a:solidFill>
                    <a:srgbClr val="5E5E5E"/>
                  </a:solidFill>
                  <a:latin typeface="Arial"/>
                  <a:cs typeface="Arial"/>
                </a:rPr>
                <a:t>score</a:t>
              </a:r>
              <a:r>
                <a:rPr sz="1600" spc="-30" dirty="0">
                  <a:solidFill>
                    <a:srgbClr val="5E5E5E"/>
                  </a:solidFill>
                  <a:latin typeface="Arial"/>
                  <a:cs typeface="Arial"/>
                </a:rPr>
                <a:t>:</a:t>
              </a:r>
              <a:r>
                <a:rPr sz="1600" spc="114" dirty="0">
                  <a:solidFill>
                    <a:srgbClr val="5E5E5E"/>
                  </a:solidFill>
                  <a:latin typeface="Arial"/>
                  <a:cs typeface="Arial"/>
                </a:rPr>
                <a:t> </a:t>
              </a:r>
              <a:r>
                <a:rPr lang="vi-VN" sz="1600" b="1" spc="-5" dirty="0">
                  <a:solidFill>
                    <a:srgbClr val="C84C2D"/>
                  </a:solidFill>
                  <a:latin typeface="Arial"/>
                  <a:cs typeface="Arial"/>
                </a:rPr>
                <a:t>33.4%</a:t>
              </a:r>
              <a:endParaRPr sz="1600" dirty="0">
                <a:latin typeface="Arial"/>
                <a:cs typeface="Arial"/>
              </a:endParaRPr>
            </a:p>
          </p:txBody>
        </p:sp>
      </p:grpSp>
      <p:sp>
        <p:nvSpPr>
          <p:cNvPr id="31" name="object 10">
            <a:extLst>
              <a:ext uri="{FF2B5EF4-FFF2-40B4-BE49-F238E27FC236}">
                <a16:creationId xmlns="" xmlns:a16="http://schemas.microsoft.com/office/drawing/2014/main" id="{1D396425-B143-A74A-BAE7-CABB748610F6}"/>
              </a:ext>
            </a:extLst>
          </p:cNvPr>
          <p:cNvSpPr/>
          <p:nvPr/>
        </p:nvSpPr>
        <p:spPr>
          <a:xfrm>
            <a:off x="3855309" y="3768433"/>
            <a:ext cx="755015" cy="0"/>
          </a:xfrm>
          <a:custGeom>
            <a:avLst/>
            <a:gdLst/>
            <a:ahLst/>
            <a:cxnLst/>
            <a:rect l="l" t="t" r="r" b="b"/>
            <a:pathLst>
              <a:path w="755014">
                <a:moveTo>
                  <a:pt x="0" y="0"/>
                </a:moveTo>
                <a:lnTo>
                  <a:pt x="742134" y="0"/>
                </a:lnTo>
                <a:lnTo>
                  <a:pt x="754834" y="0"/>
                </a:lnTo>
              </a:path>
            </a:pathLst>
          </a:custGeom>
          <a:ln w="25400">
            <a:solidFill>
              <a:srgbClr val="929292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11">
            <a:extLst>
              <a:ext uri="{FF2B5EF4-FFF2-40B4-BE49-F238E27FC236}">
                <a16:creationId xmlns="" xmlns:a16="http://schemas.microsoft.com/office/drawing/2014/main" id="{EA310852-8A56-8F45-A3AD-F2E5DB830AB2}"/>
              </a:ext>
            </a:extLst>
          </p:cNvPr>
          <p:cNvSpPr/>
          <p:nvPr/>
        </p:nvSpPr>
        <p:spPr>
          <a:xfrm>
            <a:off x="4597446" y="3707472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20" h="121919">
                <a:moveTo>
                  <a:pt x="0" y="0"/>
                </a:moveTo>
                <a:lnTo>
                  <a:pt x="0" y="121920"/>
                </a:lnTo>
                <a:lnTo>
                  <a:pt x="121920" y="60960"/>
                </a:ln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15">
            <a:extLst>
              <a:ext uri="{FF2B5EF4-FFF2-40B4-BE49-F238E27FC236}">
                <a16:creationId xmlns="" xmlns:a16="http://schemas.microsoft.com/office/drawing/2014/main" id="{4441362A-69AD-034E-B69B-55AE295E24D7}"/>
              </a:ext>
            </a:extLst>
          </p:cNvPr>
          <p:cNvSpPr/>
          <p:nvPr/>
        </p:nvSpPr>
        <p:spPr>
          <a:xfrm>
            <a:off x="4759794" y="3335876"/>
            <a:ext cx="767309" cy="7673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7" name="Graphic 36" descr="Arrow: Straight">
            <a:extLst>
              <a:ext uri="{FF2B5EF4-FFF2-40B4-BE49-F238E27FC236}">
                <a16:creationId xmlns="" xmlns:a16="http://schemas.microsoft.com/office/drawing/2014/main" id="{D80F300A-7372-E740-9D46-1232E62749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5272916" y="4628492"/>
            <a:ext cx="624548" cy="624548"/>
          </a:xfrm>
          <a:prstGeom prst="rect">
            <a:avLst/>
          </a:prstGeom>
        </p:spPr>
      </p:pic>
      <p:sp>
        <p:nvSpPr>
          <p:cNvPr id="38" name="object 17">
            <a:extLst>
              <a:ext uri="{FF2B5EF4-FFF2-40B4-BE49-F238E27FC236}">
                <a16:creationId xmlns="" xmlns:a16="http://schemas.microsoft.com/office/drawing/2014/main" id="{FFFC44C8-24DD-E94F-8ABF-E9B5982B081C}"/>
              </a:ext>
            </a:extLst>
          </p:cNvPr>
          <p:cNvSpPr txBox="1"/>
          <p:nvPr/>
        </p:nvSpPr>
        <p:spPr>
          <a:xfrm>
            <a:off x="4745183" y="5606597"/>
            <a:ext cx="13728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vi-VN" sz="1600" i="1" spc="-35" dirty="0">
                <a:solidFill>
                  <a:srgbClr val="C84C2D"/>
                </a:solidFill>
                <a:latin typeface="Arial"/>
                <a:cs typeface="Arial"/>
              </a:rPr>
              <a:t>XG Boost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9" name="object 18">
            <a:extLst>
              <a:ext uri="{FF2B5EF4-FFF2-40B4-BE49-F238E27FC236}">
                <a16:creationId xmlns="" xmlns:a16="http://schemas.microsoft.com/office/drawing/2014/main" id="{E39C7FBC-71A5-744D-A964-28F50CEE770B}"/>
              </a:ext>
            </a:extLst>
          </p:cNvPr>
          <p:cNvSpPr/>
          <p:nvPr/>
        </p:nvSpPr>
        <p:spPr>
          <a:xfrm>
            <a:off x="5727480" y="3768433"/>
            <a:ext cx="1932305" cy="0"/>
          </a:xfrm>
          <a:custGeom>
            <a:avLst/>
            <a:gdLst/>
            <a:ahLst/>
            <a:cxnLst/>
            <a:rect l="l" t="t" r="r" b="b"/>
            <a:pathLst>
              <a:path w="1932304">
                <a:moveTo>
                  <a:pt x="0" y="0"/>
                </a:moveTo>
                <a:lnTo>
                  <a:pt x="1919262" y="0"/>
                </a:lnTo>
                <a:lnTo>
                  <a:pt x="1931962" y="0"/>
                </a:lnTo>
              </a:path>
            </a:pathLst>
          </a:custGeom>
          <a:ln w="25400">
            <a:solidFill>
              <a:srgbClr val="929292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19">
            <a:extLst>
              <a:ext uri="{FF2B5EF4-FFF2-40B4-BE49-F238E27FC236}">
                <a16:creationId xmlns="" xmlns:a16="http://schemas.microsoft.com/office/drawing/2014/main" id="{85516C58-9A36-0D4D-A3CB-7C84F59D990C}"/>
              </a:ext>
            </a:extLst>
          </p:cNvPr>
          <p:cNvSpPr/>
          <p:nvPr/>
        </p:nvSpPr>
        <p:spPr>
          <a:xfrm>
            <a:off x="7646741" y="3707472"/>
            <a:ext cx="121920" cy="121920"/>
          </a:xfrm>
          <a:custGeom>
            <a:avLst/>
            <a:gdLst/>
            <a:ahLst/>
            <a:cxnLst/>
            <a:rect l="l" t="t" r="r" b="b"/>
            <a:pathLst>
              <a:path w="121920" h="121919">
                <a:moveTo>
                  <a:pt x="0" y="0"/>
                </a:moveTo>
                <a:lnTo>
                  <a:pt x="0" y="121920"/>
                </a:lnTo>
                <a:lnTo>
                  <a:pt x="121920" y="60960"/>
                </a:lnTo>
                <a:lnTo>
                  <a:pt x="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3" name="Group 42">
            <a:extLst>
              <a:ext uri="{FF2B5EF4-FFF2-40B4-BE49-F238E27FC236}">
                <a16:creationId xmlns="" xmlns:a16="http://schemas.microsoft.com/office/drawing/2014/main" id="{8915DEAA-A8D4-4D46-9112-F90D598B947B}"/>
              </a:ext>
            </a:extLst>
          </p:cNvPr>
          <p:cNvGrpSpPr/>
          <p:nvPr/>
        </p:nvGrpSpPr>
        <p:grpSpPr>
          <a:xfrm>
            <a:off x="8019142" y="3438287"/>
            <a:ext cx="3337560" cy="635049"/>
            <a:chOff x="8010461" y="2190943"/>
            <a:chExt cx="3337560" cy="635049"/>
          </a:xfrm>
        </p:grpSpPr>
        <p:sp>
          <p:nvSpPr>
            <p:cNvPr id="44" name="object 26">
              <a:extLst>
                <a:ext uri="{FF2B5EF4-FFF2-40B4-BE49-F238E27FC236}">
                  <a16:creationId xmlns="" xmlns:a16="http://schemas.microsoft.com/office/drawing/2014/main" id="{D6384DBE-31B5-3746-965F-3697C8C17E7F}"/>
                </a:ext>
              </a:extLst>
            </p:cNvPr>
            <p:cNvSpPr/>
            <p:nvPr/>
          </p:nvSpPr>
          <p:spPr>
            <a:xfrm>
              <a:off x="8010461" y="2190943"/>
              <a:ext cx="3337560" cy="635049"/>
            </a:xfrm>
            <a:custGeom>
              <a:avLst/>
              <a:gdLst/>
              <a:ahLst/>
              <a:cxnLst/>
              <a:rect l="l" t="t" r="r" b="b"/>
              <a:pathLst>
                <a:path w="3337559" h="1301114">
                  <a:moveTo>
                    <a:pt x="0" y="0"/>
                  </a:moveTo>
                  <a:lnTo>
                    <a:pt x="3337394" y="0"/>
                  </a:lnTo>
                  <a:lnTo>
                    <a:pt x="3337394" y="1300784"/>
                  </a:lnTo>
                  <a:lnTo>
                    <a:pt x="0" y="1300784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C84C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29">
              <a:extLst>
                <a:ext uri="{FF2B5EF4-FFF2-40B4-BE49-F238E27FC236}">
                  <a16:creationId xmlns="" xmlns:a16="http://schemas.microsoft.com/office/drawing/2014/main" id="{1914C177-3E9B-7D45-9246-5C3367CFF8FE}"/>
                </a:ext>
              </a:extLst>
            </p:cNvPr>
            <p:cNvSpPr txBox="1"/>
            <p:nvPr/>
          </p:nvSpPr>
          <p:spPr>
            <a:xfrm>
              <a:off x="8722145" y="2288978"/>
              <a:ext cx="2289472" cy="33836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5080" indent="76200">
                <a:lnSpc>
                  <a:spcPct val="151000"/>
                </a:lnSpc>
                <a:spcBef>
                  <a:spcPts val="100"/>
                </a:spcBef>
              </a:pPr>
              <a:r>
                <a:rPr sz="1600" spc="-90" dirty="0">
                  <a:solidFill>
                    <a:srgbClr val="5E5E5E"/>
                  </a:solidFill>
                  <a:latin typeface="Arial"/>
                  <a:cs typeface="Arial"/>
                </a:rPr>
                <a:t>Average </a:t>
              </a:r>
              <a:r>
                <a:rPr sz="1600" spc="-105" dirty="0">
                  <a:solidFill>
                    <a:srgbClr val="5E5E5E"/>
                  </a:solidFill>
                  <a:latin typeface="Arial"/>
                  <a:cs typeface="Arial"/>
                </a:rPr>
                <a:t>CV </a:t>
              </a:r>
              <a:r>
                <a:rPr sz="1600" spc="-35" dirty="0">
                  <a:solidFill>
                    <a:srgbClr val="5E5E5E"/>
                  </a:solidFill>
                  <a:latin typeface="Arial"/>
                  <a:cs typeface="Arial"/>
                </a:rPr>
                <a:t>score: </a:t>
              </a:r>
              <a:r>
                <a:rPr lang="vi-VN" sz="1600" b="1" spc="-5" dirty="0">
                  <a:solidFill>
                    <a:srgbClr val="C84C2D"/>
                  </a:solidFill>
                  <a:latin typeface="Arial"/>
                  <a:cs typeface="Arial"/>
                </a:rPr>
                <a:t>45.5%</a:t>
              </a:r>
              <a:endParaRPr sz="1600" dirty="0">
                <a:latin typeface="Arial"/>
                <a:cs typeface="Arial"/>
              </a:endParaRPr>
            </a:p>
          </p:txBody>
        </p:sp>
      </p:grpSp>
      <p:sp>
        <p:nvSpPr>
          <p:cNvPr id="46" name="object 16">
            <a:extLst>
              <a:ext uri="{FF2B5EF4-FFF2-40B4-BE49-F238E27FC236}">
                <a16:creationId xmlns="" xmlns:a16="http://schemas.microsoft.com/office/drawing/2014/main" id="{CB0901F9-BA75-B445-9A90-86C884723ED7}"/>
              </a:ext>
            </a:extLst>
          </p:cNvPr>
          <p:cNvSpPr txBox="1"/>
          <p:nvPr/>
        </p:nvSpPr>
        <p:spPr>
          <a:xfrm>
            <a:off x="8730826" y="1568217"/>
            <a:ext cx="15843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vi-VN" sz="1600" i="1" spc="-45" dirty="0">
                <a:solidFill>
                  <a:srgbClr val="C84C2D"/>
                </a:solidFill>
                <a:latin typeface="Arial"/>
                <a:cs typeface="Arial"/>
              </a:rPr>
              <a:t>Sensitivity Score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7" name="object 30">
            <a:extLst>
              <a:ext uri="{FF2B5EF4-FFF2-40B4-BE49-F238E27FC236}">
                <a16:creationId xmlns="" xmlns:a16="http://schemas.microsoft.com/office/drawing/2014/main" id="{E51A1361-BE6E-134B-AFEC-D11FE9F66230}"/>
              </a:ext>
            </a:extLst>
          </p:cNvPr>
          <p:cNvSpPr txBox="1">
            <a:spLocks/>
          </p:cNvSpPr>
          <p:nvPr/>
        </p:nvSpPr>
        <p:spPr>
          <a:xfrm>
            <a:off x="367633" y="81023"/>
            <a:ext cx="11604682" cy="751488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 of the three algorithms that we used to build the </a:t>
            </a:r>
            <a:r>
              <a:rPr lang="vi-VN" sz="2400" b="1" dirty="0">
                <a:solidFill>
                  <a:srgbClr val="C84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 Model</a:t>
            </a: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vi-V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XGBoost yields highest sensitivity</a:t>
            </a: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or highest rate of correctly identified True Positive. </a:t>
            </a:r>
          </a:p>
        </p:txBody>
      </p:sp>
    </p:spTree>
    <p:extLst>
      <p:ext uri="{BB962C8B-B14F-4D97-AF65-F5344CB8AC3E}">
        <p14:creationId xmlns:p14="http://schemas.microsoft.com/office/powerpoint/2010/main" val="3405394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393700" y="206809"/>
            <a:ext cx="1060285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3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sz="3600" spc="-38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spc="-17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followed</a:t>
            </a:r>
            <a:r>
              <a:rPr sz="3600" spc="-38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3600" spc="-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3600" spc="-170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sz="3600" spc="-170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-steps</a:t>
            </a:r>
            <a:r>
              <a:rPr sz="3600" spc="-385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spc="-175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approach</a:t>
            </a:r>
            <a:r>
              <a:rPr sz="3600" spc="-380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3600" spc="-100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nl-BE" sz="3600" spc="-170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classify customers</a:t>
            </a:r>
            <a:endParaRPr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6FA65EAA-164A-DA44-A948-88CB7744B21F}"/>
              </a:ext>
            </a:extLst>
          </p:cNvPr>
          <p:cNvGrpSpPr/>
          <p:nvPr/>
        </p:nvGrpSpPr>
        <p:grpSpPr>
          <a:xfrm>
            <a:off x="977468" y="2270005"/>
            <a:ext cx="1765300" cy="1341476"/>
            <a:chOff x="987742" y="2270005"/>
            <a:chExt cx="1765300" cy="1341476"/>
          </a:xfrm>
        </p:grpSpPr>
        <p:sp>
          <p:nvSpPr>
            <p:cNvPr id="29" name="object 4">
              <a:extLst>
                <a:ext uri="{FF2B5EF4-FFF2-40B4-BE49-F238E27FC236}">
                  <a16:creationId xmlns="" xmlns:a16="http://schemas.microsoft.com/office/drawing/2014/main" id="{DB99DA32-3562-FF43-8D89-AD3D60AAC859}"/>
                </a:ext>
              </a:extLst>
            </p:cNvPr>
            <p:cNvSpPr/>
            <p:nvPr/>
          </p:nvSpPr>
          <p:spPr>
            <a:xfrm>
              <a:off x="1876082" y="2764967"/>
              <a:ext cx="0" cy="299085"/>
            </a:xfrm>
            <a:custGeom>
              <a:avLst/>
              <a:gdLst/>
              <a:ahLst/>
              <a:cxnLst/>
              <a:rect l="l" t="t" r="r" b="b"/>
              <a:pathLst>
                <a:path h="299085">
                  <a:moveTo>
                    <a:pt x="0" y="0"/>
                  </a:moveTo>
                  <a:lnTo>
                    <a:pt x="0" y="298551"/>
                  </a:lnTo>
                </a:path>
              </a:pathLst>
            </a:custGeom>
            <a:ln w="12700">
              <a:solidFill>
                <a:srgbClr val="C84C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7">
              <a:extLst>
                <a:ext uri="{FF2B5EF4-FFF2-40B4-BE49-F238E27FC236}">
                  <a16:creationId xmlns="" xmlns:a16="http://schemas.microsoft.com/office/drawing/2014/main" id="{AA4FEC71-079A-934C-A675-3937BDC79C04}"/>
                </a:ext>
              </a:extLst>
            </p:cNvPr>
            <p:cNvSpPr/>
            <p:nvPr/>
          </p:nvSpPr>
          <p:spPr>
            <a:xfrm>
              <a:off x="1601219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298378" y="0"/>
                  </a:moveTo>
                  <a:lnTo>
                    <a:pt x="251358" y="0"/>
                  </a:lnTo>
                  <a:lnTo>
                    <a:pt x="204889" y="7473"/>
                  </a:lnTo>
                  <a:lnTo>
                    <a:pt x="160072" y="22419"/>
                  </a:lnTo>
                  <a:lnTo>
                    <a:pt x="118009" y="44839"/>
                  </a:lnTo>
                  <a:lnTo>
                    <a:pt x="79803" y="74732"/>
                  </a:lnTo>
                  <a:lnTo>
                    <a:pt x="47881" y="110516"/>
                  </a:lnTo>
                  <a:lnTo>
                    <a:pt x="23940" y="149911"/>
                  </a:lnTo>
                  <a:lnTo>
                    <a:pt x="7980" y="191885"/>
                  </a:lnTo>
                  <a:lnTo>
                    <a:pt x="0" y="235407"/>
                  </a:lnTo>
                  <a:lnTo>
                    <a:pt x="0" y="279445"/>
                  </a:lnTo>
                  <a:lnTo>
                    <a:pt x="7980" y="322966"/>
                  </a:lnTo>
                  <a:lnTo>
                    <a:pt x="23940" y="364939"/>
                  </a:lnTo>
                  <a:lnTo>
                    <a:pt x="47881" y="404331"/>
                  </a:lnTo>
                  <a:lnTo>
                    <a:pt x="79803" y="440111"/>
                  </a:lnTo>
                  <a:lnTo>
                    <a:pt x="118009" y="470008"/>
                  </a:lnTo>
                  <a:lnTo>
                    <a:pt x="160072" y="492430"/>
                  </a:lnTo>
                  <a:lnTo>
                    <a:pt x="204889" y="507379"/>
                  </a:lnTo>
                  <a:lnTo>
                    <a:pt x="251358" y="514853"/>
                  </a:lnTo>
                  <a:lnTo>
                    <a:pt x="298378" y="514853"/>
                  </a:lnTo>
                  <a:lnTo>
                    <a:pt x="344848" y="507379"/>
                  </a:lnTo>
                  <a:lnTo>
                    <a:pt x="389665" y="492430"/>
                  </a:lnTo>
                  <a:lnTo>
                    <a:pt x="431727" y="470008"/>
                  </a:lnTo>
                  <a:lnTo>
                    <a:pt x="469934" y="440111"/>
                  </a:lnTo>
                  <a:lnTo>
                    <a:pt x="501851" y="404331"/>
                  </a:lnTo>
                  <a:lnTo>
                    <a:pt x="525789" y="364939"/>
                  </a:lnTo>
                  <a:lnTo>
                    <a:pt x="541748" y="322966"/>
                  </a:lnTo>
                  <a:lnTo>
                    <a:pt x="549727" y="279445"/>
                  </a:lnTo>
                  <a:lnTo>
                    <a:pt x="549727" y="235407"/>
                  </a:lnTo>
                  <a:lnTo>
                    <a:pt x="541748" y="191885"/>
                  </a:lnTo>
                  <a:lnTo>
                    <a:pt x="525789" y="149911"/>
                  </a:lnTo>
                  <a:lnTo>
                    <a:pt x="501851" y="110516"/>
                  </a:lnTo>
                  <a:lnTo>
                    <a:pt x="469934" y="74732"/>
                  </a:lnTo>
                  <a:lnTo>
                    <a:pt x="431727" y="44839"/>
                  </a:lnTo>
                  <a:lnTo>
                    <a:pt x="389665" y="22419"/>
                  </a:lnTo>
                  <a:lnTo>
                    <a:pt x="344848" y="7473"/>
                  </a:lnTo>
                  <a:lnTo>
                    <a:pt x="2983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8">
              <a:extLst>
                <a:ext uri="{FF2B5EF4-FFF2-40B4-BE49-F238E27FC236}">
                  <a16:creationId xmlns="" xmlns:a16="http://schemas.microsoft.com/office/drawing/2014/main" id="{76E70F60-DAD9-9F42-A648-33B43EEC8AC6}"/>
                </a:ext>
              </a:extLst>
            </p:cNvPr>
            <p:cNvSpPr/>
            <p:nvPr/>
          </p:nvSpPr>
          <p:spPr>
            <a:xfrm>
              <a:off x="1601222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469924" y="74737"/>
                  </a:moveTo>
                  <a:lnTo>
                    <a:pt x="501844" y="110519"/>
                  </a:lnTo>
                  <a:lnTo>
                    <a:pt x="525785" y="149913"/>
                  </a:lnTo>
                  <a:lnTo>
                    <a:pt x="541745" y="191886"/>
                  </a:lnTo>
                  <a:lnTo>
                    <a:pt x="549725" y="235407"/>
                  </a:lnTo>
                  <a:lnTo>
                    <a:pt x="549725" y="279444"/>
                  </a:lnTo>
                  <a:lnTo>
                    <a:pt x="541745" y="322966"/>
                  </a:lnTo>
                  <a:lnTo>
                    <a:pt x="525785" y="364939"/>
                  </a:lnTo>
                  <a:lnTo>
                    <a:pt x="501844" y="404333"/>
                  </a:lnTo>
                  <a:lnTo>
                    <a:pt x="469924" y="440115"/>
                  </a:lnTo>
                  <a:lnTo>
                    <a:pt x="431719" y="470010"/>
                  </a:lnTo>
                  <a:lnTo>
                    <a:pt x="389657" y="492431"/>
                  </a:lnTo>
                  <a:lnTo>
                    <a:pt x="344841" y="507378"/>
                  </a:lnTo>
                  <a:lnTo>
                    <a:pt x="298372" y="514852"/>
                  </a:lnTo>
                  <a:lnTo>
                    <a:pt x="251352" y="514852"/>
                  </a:lnTo>
                  <a:lnTo>
                    <a:pt x="204883" y="507378"/>
                  </a:lnTo>
                  <a:lnTo>
                    <a:pt x="160067" y="492431"/>
                  </a:lnTo>
                  <a:lnTo>
                    <a:pt x="118005" y="470010"/>
                  </a:lnTo>
                  <a:lnTo>
                    <a:pt x="79800" y="440115"/>
                  </a:lnTo>
                  <a:lnTo>
                    <a:pt x="47880" y="404333"/>
                  </a:lnTo>
                  <a:lnTo>
                    <a:pt x="23940" y="364939"/>
                  </a:lnTo>
                  <a:lnTo>
                    <a:pt x="7980" y="322966"/>
                  </a:lnTo>
                  <a:lnTo>
                    <a:pt x="0" y="279444"/>
                  </a:lnTo>
                  <a:lnTo>
                    <a:pt x="0" y="235407"/>
                  </a:lnTo>
                  <a:lnTo>
                    <a:pt x="7980" y="191886"/>
                  </a:lnTo>
                  <a:lnTo>
                    <a:pt x="23940" y="149913"/>
                  </a:lnTo>
                  <a:lnTo>
                    <a:pt x="47880" y="110519"/>
                  </a:lnTo>
                  <a:lnTo>
                    <a:pt x="79800" y="74737"/>
                  </a:lnTo>
                  <a:lnTo>
                    <a:pt x="118005" y="44842"/>
                  </a:lnTo>
                  <a:lnTo>
                    <a:pt x="160067" y="22421"/>
                  </a:lnTo>
                  <a:lnTo>
                    <a:pt x="204883" y="7473"/>
                  </a:lnTo>
                  <a:lnTo>
                    <a:pt x="251352" y="0"/>
                  </a:lnTo>
                  <a:lnTo>
                    <a:pt x="298372" y="0"/>
                  </a:lnTo>
                  <a:lnTo>
                    <a:pt x="344841" y="7473"/>
                  </a:lnTo>
                  <a:lnTo>
                    <a:pt x="389657" y="22421"/>
                  </a:lnTo>
                  <a:lnTo>
                    <a:pt x="431719" y="44842"/>
                  </a:lnTo>
                  <a:lnTo>
                    <a:pt x="469924" y="74737"/>
                  </a:lnTo>
                  <a:close/>
                </a:path>
              </a:pathLst>
            </a:custGeom>
            <a:ln w="12699">
              <a:solidFill>
                <a:srgbClr val="C84C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9">
              <a:extLst>
                <a:ext uri="{FF2B5EF4-FFF2-40B4-BE49-F238E27FC236}">
                  <a16:creationId xmlns="" xmlns:a16="http://schemas.microsoft.com/office/drawing/2014/main" id="{21551EEA-E3B3-4744-BE12-A3977B8EA43E}"/>
                </a:ext>
              </a:extLst>
            </p:cNvPr>
            <p:cNvSpPr txBox="1"/>
            <p:nvPr/>
          </p:nvSpPr>
          <p:spPr>
            <a:xfrm>
              <a:off x="1790700" y="2374900"/>
              <a:ext cx="15938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dirty="0">
                  <a:solidFill>
                    <a:srgbClr val="C84C2D"/>
                  </a:solidFill>
                  <a:latin typeface="Trebuchet MS"/>
                  <a:cs typeface="Trebuchet MS"/>
                </a:rPr>
                <a:t>1</a:t>
              </a:r>
              <a:endParaRPr sz="1800">
                <a:latin typeface="Trebuchet MS"/>
                <a:cs typeface="Trebuchet MS"/>
              </a:endParaRPr>
            </a:p>
          </p:txBody>
        </p:sp>
        <p:sp>
          <p:nvSpPr>
            <p:cNvPr id="33" name="object 16">
              <a:extLst>
                <a:ext uri="{FF2B5EF4-FFF2-40B4-BE49-F238E27FC236}">
                  <a16:creationId xmlns="" xmlns:a16="http://schemas.microsoft.com/office/drawing/2014/main" id="{5684F8FA-D621-BD41-9400-1A2CCB01B2E0}"/>
                </a:ext>
              </a:extLst>
            </p:cNvPr>
            <p:cNvSpPr txBox="1"/>
            <p:nvPr/>
          </p:nvSpPr>
          <p:spPr>
            <a:xfrm>
              <a:off x="987742" y="3313965"/>
              <a:ext cx="1765300" cy="297516"/>
            </a:xfrm>
            <a:prstGeom prst="rect">
              <a:avLst/>
            </a:prstGeom>
          </p:spPr>
          <p:txBody>
            <a:bodyPr vert="horz" wrap="square" lIns="0" tIns="27939" rIns="0" bIns="0" rtlCol="0">
              <a:spAutoFit/>
            </a:bodyPr>
            <a:lstStyle/>
            <a:p>
              <a:pPr marL="190500" marR="5080" indent="-177800">
                <a:lnSpc>
                  <a:spcPts val="2100"/>
                </a:lnSpc>
                <a:spcBef>
                  <a:spcPts val="219"/>
                </a:spcBef>
              </a:pPr>
              <a:r>
                <a:rPr lang="nl-BE" sz="1800" spc="-5" dirty="0">
                  <a:solidFill>
                    <a:srgbClr val="C84C2D"/>
                  </a:solidFill>
                  <a:latin typeface="Trebuchet MS"/>
                  <a:cs typeface="Trebuchet MS"/>
                </a:rPr>
                <a:t>Business Context</a:t>
              </a:r>
              <a:endParaRPr sz="1800" dirty="0">
                <a:latin typeface="Trebuchet MS"/>
                <a:cs typeface="Trebuchet MS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8A127BE8-A270-1B46-B789-9BC0A7EA8F54}"/>
              </a:ext>
            </a:extLst>
          </p:cNvPr>
          <p:cNvGrpSpPr/>
          <p:nvPr/>
        </p:nvGrpSpPr>
        <p:grpSpPr>
          <a:xfrm>
            <a:off x="5294535" y="2305166"/>
            <a:ext cx="1548765" cy="1306315"/>
            <a:chOff x="4293921" y="2305166"/>
            <a:chExt cx="1548765" cy="1306315"/>
          </a:xfrm>
        </p:grpSpPr>
        <p:sp>
          <p:nvSpPr>
            <p:cNvPr id="35" name="object 5">
              <a:extLst>
                <a:ext uri="{FF2B5EF4-FFF2-40B4-BE49-F238E27FC236}">
                  <a16:creationId xmlns="" xmlns:a16="http://schemas.microsoft.com/office/drawing/2014/main" id="{2920FC44-8E1F-2B4B-9549-D1872CC6273F}"/>
                </a:ext>
              </a:extLst>
            </p:cNvPr>
            <p:cNvSpPr/>
            <p:nvPr/>
          </p:nvSpPr>
          <p:spPr>
            <a:xfrm>
              <a:off x="5073815" y="2800128"/>
              <a:ext cx="0" cy="299085"/>
            </a:xfrm>
            <a:custGeom>
              <a:avLst/>
              <a:gdLst/>
              <a:ahLst/>
              <a:cxnLst/>
              <a:rect l="l" t="t" r="r" b="b"/>
              <a:pathLst>
                <a:path h="299085">
                  <a:moveTo>
                    <a:pt x="0" y="0"/>
                  </a:moveTo>
                  <a:lnTo>
                    <a:pt x="0" y="298551"/>
                  </a:lnTo>
                </a:path>
              </a:pathLst>
            </a:custGeom>
            <a:ln w="12700">
              <a:solidFill>
                <a:srgbClr val="C84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10">
              <a:extLst>
                <a:ext uri="{FF2B5EF4-FFF2-40B4-BE49-F238E27FC236}">
                  <a16:creationId xmlns="" xmlns:a16="http://schemas.microsoft.com/office/drawing/2014/main" id="{967486FA-B3C6-344A-8FB6-E8772C8ED11F}"/>
                </a:ext>
              </a:extLst>
            </p:cNvPr>
            <p:cNvSpPr/>
            <p:nvPr/>
          </p:nvSpPr>
          <p:spPr>
            <a:xfrm>
              <a:off x="4798952" y="2305166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298367" y="0"/>
                  </a:moveTo>
                  <a:lnTo>
                    <a:pt x="251348" y="0"/>
                  </a:lnTo>
                  <a:lnTo>
                    <a:pt x="204880" y="7473"/>
                  </a:lnTo>
                  <a:lnTo>
                    <a:pt x="160065" y="22419"/>
                  </a:lnTo>
                  <a:lnTo>
                    <a:pt x="118005" y="44839"/>
                  </a:lnTo>
                  <a:lnTo>
                    <a:pt x="79803" y="74732"/>
                  </a:lnTo>
                  <a:lnTo>
                    <a:pt x="47881" y="110516"/>
                  </a:lnTo>
                  <a:lnTo>
                    <a:pt x="23940" y="149911"/>
                  </a:lnTo>
                  <a:lnTo>
                    <a:pt x="7980" y="191885"/>
                  </a:lnTo>
                  <a:lnTo>
                    <a:pt x="0" y="235407"/>
                  </a:lnTo>
                  <a:lnTo>
                    <a:pt x="0" y="279445"/>
                  </a:lnTo>
                  <a:lnTo>
                    <a:pt x="7980" y="322966"/>
                  </a:lnTo>
                  <a:lnTo>
                    <a:pt x="23940" y="364939"/>
                  </a:lnTo>
                  <a:lnTo>
                    <a:pt x="47881" y="404331"/>
                  </a:lnTo>
                  <a:lnTo>
                    <a:pt x="79803" y="440111"/>
                  </a:lnTo>
                  <a:lnTo>
                    <a:pt x="118005" y="470008"/>
                  </a:lnTo>
                  <a:lnTo>
                    <a:pt x="160065" y="492430"/>
                  </a:lnTo>
                  <a:lnTo>
                    <a:pt x="204880" y="507379"/>
                  </a:lnTo>
                  <a:lnTo>
                    <a:pt x="251348" y="514853"/>
                  </a:lnTo>
                  <a:lnTo>
                    <a:pt x="298367" y="514853"/>
                  </a:lnTo>
                  <a:lnTo>
                    <a:pt x="344836" y="507379"/>
                  </a:lnTo>
                  <a:lnTo>
                    <a:pt x="389652" y="492430"/>
                  </a:lnTo>
                  <a:lnTo>
                    <a:pt x="431715" y="470008"/>
                  </a:lnTo>
                  <a:lnTo>
                    <a:pt x="469921" y="440111"/>
                  </a:lnTo>
                  <a:lnTo>
                    <a:pt x="501842" y="404331"/>
                  </a:lnTo>
                  <a:lnTo>
                    <a:pt x="525783" y="364939"/>
                  </a:lnTo>
                  <a:lnTo>
                    <a:pt x="541744" y="322966"/>
                  </a:lnTo>
                  <a:lnTo>
                    <a:pt x="549724" y="279445"/>
                  </a:lnTo>
                  <a:lnTo>
                    <a:pt x="549724" y="235407"/>
                  </a:lnTo>
                  <a:lnTo>
                    <a:pt x="541744" y="191885"/>
                  </a:lnTo>
                  <a:lnTo>
                    <a:pt x="525783" y="149911"/>
                  </a:lnTo>
                  <a:lnTo>
                    <a:pt x="501842" y="110516"/>
                  </a:lnTo>
                  <a:lnTo>
                    <a:pt x="469921" y="74732"/>
                  </a:lnTo>
                  <a:lnTo>
                    <a:pt x="431715" y="44839"/>
                  </a:lnTo>
                  <a:lnTo>
                    <a:pt x="389652" y="22419"/>
                  </a:lnTo>
                  <a:lnTo>
                    <a:pt x="344836" y="7473"/>
                  </a:lnTo>
                  <a:lnTo>
                    <a:pt x="2983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11">
              <a:extLst>
                <a:ext uri="{FF2B5EF4-FFF2-40B4-BE49-F238E27FC236}">
                  <a16:creationId xmlns="" xmlns:a16="http://schemas.microsoft.com/office/drawing/2014/main" id="{1D7FA631-A5DC-904D-9BCF-352D707DFF14}"/>
                </a:ext>
              </a:extLst>
            </p:cNvPr>
            <p:cNvSpPr/>
            <p:nvPr/>
          </p:nvSpPr>
          <p:spPr>
            <a:xfrm>
              <a:off x="4798956" y="2305166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469924" y="74737"/>
                  </a:moveTo>
                  <a:lnTo>
                    <a:pt x="501844" y="110519"/>
                  </a:lnTo>
                  <a:lnTo>
                    <a:pt x="525785" y="149913"/>
                  </a:lnTo>
                  <a:lnTo>
                    <a:pt x="541745" y="191886"/>
                  </a:lnTo>
                  <a:lnTo>
                    <a:pt x="549725" y="235407"/>
                  </a:lnTo>
                  <a:lnTo>
                    <a:pt x="549725" y="279444"/>
                  </a:lnTo>
                  <a:lnTo>
                    <a:pt x="541745" y="322966"/>
                  </a:lnTo>
                  <a:lnTo>
                    <a:pt x="525785" y="364939"/>
                  </a:lnTo>
                  <a:lnTo>
                    <a:pt x="501844" y="404333"/>
                  </a:lnTo>
                  <a:lnTo>
                    <a:pt x="469924" y="440115"/>
                  </a:lnTo>
                  <a:lnTo>
                    <a:pt x="431719" y="470010"/>
                  </a:lnTo>
                  <a:lnTo>
                    <a:pt x="389657" y="492431"/>
                  </a:lnTo>
                  <a:lnTo>
                    <a:pt x="344841" y="507378"/>
                  </a:lnTo>
                  <a:lnTo>
                    <a:pt x="298372" y="514852"/>
                  </a:lnTo>
                  <a:lnTo>
                    <a:pt x="251352" y="514852"/>
                  </a:lnTo>
                  <a:lnTo>
                    <a:pt x="204883" y="507378"/>
                  </a:lnTo>
                  <a:lnTo>
                    <a:pt x="160067" y="492431"/>
                  </a:lnTo>
                  <a:lnTo>
                    <a:pt x="118005" y="470010"/>
                  </a:lnTo>
                  <a:lnTo>
                    <a:pt x="79800" y="440115"/>
                  </a:lnTo>
                  <a:lnTo>
                    <a:pt x="47880" y="404333"/>
                  </a:lnTo>
                  <a:lnTo>
                    <a:pt x="23940" y="364939"/>
                  </a:lnTo>
                  <a:lnTo>
                    <a:pt x="7980" y="322966"/>
                  </a:lnTo>
                  <a:lnTo>
                    <a:pt x="0" y="279444"/>
                  </a:lnTo>
                  <a:lnTo>
                    <a:pt x="0" y="235407"/>
                  </a:lnTo>
                  <a:lnTo>
                    <a:pt x="7980" y="191886"/>
                  </a:lnTo>
                  <a:lnTo>
                    <a:pt x="23940" y="149913"/>
                  </a:lnTo>
                  <a:lnTo>
                    <a:pt x="47880" y="110519"/>
                  </a:lnTo>
                  <a:lnTo>
                    <a:pt x="79800" y="74737"/>
                  </a:lnTo>
                  <a:lnTo>
                    <a:pt x="118005" y="44842"/>
                  </a:lnTo>
                  <a:lnTo>
                    <a:pt x="160067" y="22421"/>
                  </a:lnTo>
                  <a:lnTo>
                    <a:pt x="204883" y="7473"/>
                  </a:lnTo>
                  <a:lnTo>
                    <a:pt x="251352" y="0"/>
                  </a:lnTo>
                  <a:lnTo>
                    <a:pt x="298372" y="0"/>
                  </a:lnTo>
                  <a:lnTo>
                    <a:pt x="344841" y="7473"/>
                  </a:lnTo>
                  <a:lnTo>
                    <a:pt x="389657" y="22421"/>
                  </a:lnTo>
                  <a:lnTo>
                    <a:pt x="431719" y="44842"/>
                  </a:lnTo>
                  <a:lnTo>
                    <a:pt x="469924" y="74737"/>
                  </a:lnTo>
                  <a:close/>
                </a:path>
              </a:pathLst>
            </a:custGeom>
            <a:ln w="12699">
              <a:solidFill>
                <a:srgbClr val="C84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12">
              <a:extLst>
                <a:ext uri="{FF2B5EF4-FFF2-40B4-BE49-F238E27FC236}">
                  <a16:creationId xmlns="" xmlns:a16="http://schemas.microsoft.com/office/drawing/2014/main" id="{6A3B0120-1EBB-D147-87DE-37524E322F7D}"/>
                </a:ext>
              </a:extLst>
            </p:cNvPr>
            <p:cNvSpPr txBox="1"/>
            <p:nvPr/>
          </p:nvSpPr>
          <p:spPr>
            <a:xfrm>
              <a:off x="5005121" y="2410061"/>
              <a:ext cx="1454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nl-BE" dirty="0">
                  <a:solidFill>
                    <a:srgbClr val="C84C2C"/>
                  </a:solidFill>
                  <a:latin typeface="Trebuchet MS"/>
                  <a:cs typeface="Trebuchet MS"/>
                </a:rPr>
                <a:t>3</a:t>
              </a:r>
              <a:endParaRPr sz="1800" dirty="0">
                <a:solidFill>
                  <a:srgbClr val="C84C2C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39" name="object 17">
              <a:extLst>
                <a:ext uri="{FF2B5EF4-FFF2-40B4-BE49-F238E27FC236}">
                  <a16:creationId xmlns="" xmlns:a16="http://schemas.microsoft.com/office/drawing/2014/main" id="{C5686588-0544-9F4C-90BF-484F62C4204B}"/>
                </a:ext>
              </a:extLst>
            </p:cNvPr>
            <p:cNvSpPr txBox="1"/>
            <p:nvPr/>
          </p:nvSpPr>
          <p:spPr>
            <a:xfrm>
              <a:off x="4293921" y="3311761"/>
              <a:ext cx="154876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C84C2C"/>
                  </a:solidFill>
                  <a:latin typeface="Trebuchet MS"/>
                  <a:cs typeface="Trebuchet MS"/>
                </a:rPr>
                <a:t>Baseline</a:t>
              </a:r>
              <a:r>
                <a:rPr sz="1800" spc="-85" dirty="0">
                  <a:solidFill>
                    <a:srgbClr val="C84C2C"/>
                  </a:solidFill>
                  <a:latin typeface="Trebuchet MS"/>
                  <a:cs typeface="Trebuchet MS"/>
                </a:rPr>
                <a:t> </a:t>
              </a:r>
              <a:r>
                <a:rPr sz="1800" dirty="0">
                  <a:solidFill>
                    <a:srgbClr val="C84C2C"/>
                  </a:solidFill>
                  <a:latin typeface="Trebuchet MS"/>
                  <a:cs typeface="Trebuchet MS"/>
                </a:rPr>
                <a:t>Model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15F401A1-040C-7541-994F-52CCA559B3F9}"/>
              </a:ext>
            </a:extLst>
          </p:cNvPr>
          <p:cNvGrpSpPr/>
          <p:nvPr/>
        </p:nvGrpSpPr>
        <p:grpSpPr>
          <a:xfrm>
            <a:off x="7338235" y="2296512"/>
            <a:ext cx="2085975" cy="1306315"/>
            <a:chOff x="5715000" y="2270005"/>
            <a:chExt cx="2085975" cy="1306315"/>
          </a:xfrm>
        </p:grpSpPr>
        <p:sp>
          <p:nvSpPr>
            <p:cNvPr id="41" name="object 6">
              <a:extLst>
                <a:ext uri="{FF2B5EF4-FFF2-40B4-BE49-F238E27FC236}">
                  <a16:creationId xmlns="" xmlns:a16="http://schemas.microsoft.com/office/drawing/2014/main" id="{DE02BABC-E555-DB42-AB46-549E382D29AB}"/>
                </a:ext>
              </a:extLst>
            </p:cNvPr>
            <p:cNvSpPr/>
            <p:nvPr/>
          </p:nvSpPr>
          <p:spPr>
            <a:xfrm>
              <a:off x="6770306" y="2764967"/>
              <a:ext cx="0" cy="299085"/>
            </a:xfrm>
            <a:custGeom>
              <a:avLst/>
              <a:gdLst/>
              <a:ahLst/>
              <a:cxnLst/>
              <a:rect l="l" t="t" r="r" b="b"/>
              <a:pathLst>
                <a:path h="299085">
                  <a:moveTo>
                    <a:pt x="0" y="0"/>
                  </a:moveTo>
                  <a:lnTo>
                    <a:pt x="0" y="298551"/>
                  </a:lnTo>
                </a:path>
              </a:pathLst>
            </a:custGeom>
            <a:ln w="12700">
              <a:solidFill>
                <a:srgbClr val="C84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13">
              <a:extLst>
                <a:ext uri="{FF2B5EF4-FFF2-40B4-BE49-F238E27FC236}">
                  <a16:creationId xmlns="" xmlns:a16="http://schemas.microsoft.com/office/drawing/2014/main" id="{49D5A122-D647-8D43-8BA3-0269F12F1C41}"/>
                </a:ext>
              </a:extLst>
            </p:cNvPr>
            <p:cNvSpPr/>
            <p:nvPr/>
          </p:nvSpPr>
          <p:spPr>
            <a:xfrm>
              <a:off x="6495440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09" h="514985">
                  <a:moveTo>
                    <a:pt x="298369" y="0"/>
                  </a:moveTo>
                  <a:lnTo>
                    <a:pt x="251349" y="0"/>
                  </a:lnTo>
                  <a:lnTo>
                    <a:pt x="204879" y="7473"/>
                  </a:lnTo>
                  <a:lnTo>
                    <a:pt x="160062" y="22419"/>
                  </a:lnTo>
                  <a:lnTo>
                    <a:pt x="118000" y="44839"/>
                  </a:lnTo>
                  <a:lnTo>
                    <a:pt x="79793" y="74732"/>
                  </a:lnTo>
                  <a:lnTo>
                    <a:pt x="47876" y="110516"/>
                  </a:lnTo>
                  <a:lnTo>
                    <a:pt x="23938" y="149911"/>
                  </a:lnTo>
                  <a:lnTo>
                    <a:pt x="7979" y="191885"/>
                  </a:lnTo>
                  <a:lnTo>
                    <a:pt x="0" y="235407"/>
                  </a:lnTo>
                  <a:lnTo>
                    <a:pt x="0" y="279445"/>
                  </a:lnTo>
                  <a:lnTo>
                    <a:pt x="7979" y="322966"/>
                  </a:lnTo>
                  <a:lnTo>
                    <a:pt x="23938" y="364939"/>
                  </a:lnTo>
                  <a:lnTo>
                    <a:pt x="47876" y="404331"/>
                  </a:lnTo>
                  <a:lnTo>
                    <a:pt x="79793" y="440111"/>
                  </a:lnTo>
                  <a:lnTo>
                    <a:pt x="118000" y="470008"/>
                  </a:lnTo>
                  <a:lnTo>
                    <a:pt x="160062" y="492430"/>
                  </a:lnTo>
                  <a:lnTo>
                    <a:pt x="204879" y="507379"/>
                  </a:lnTo>
                  <a:lnTo>
                    <a:pt x="251349" y="514853"/>
                  </a:lnTo>
                  <a:lnTo>
                    <a:pt x="298369" y="514853"/>
                  </a:lnTo>
                  <a:lnTo>
                    <a:pt x="344838" y="507379"/>
                  </a:lnTo>
                  <a:lnTo>
                    <a:pt x="389655" y="492430"/>
                  </a:lnTo>
                  <a:lnTo>
                    <a:pt x="431718" y="470008"/>
                  </a:lnTo>
                  <a:lnTo>
                    <a:pt x="469924" y="440111"/>
                  </a:lnTo>
                  <a:lnTo>
                    <a:pt x="501842" y="404331"/>
                  </a:lnTo>
                  <a:lnTo>
                    <a:pt x="525780" y="364939"/>
                  </a:lnTo>
                  <a:lnTo>
                    <a:pt x="541739" y="322966"/>
                  </a:lnTo>
                  <a:lnTo>
                    <a:pt x="549718" y="279445"/>
                  </a:lnTo>
                  <a:lnTo>
                    <a:pt x="549718" y="235407"/>
                  </a:lnTo>
                  <a:lnTo>
                    <a:pt x="541739" y="191885"/>
                  </a:lnTo>
                  <a:lnTo>
                    <a:pt x="525780" y="149911"/>
                  </a:lnTo>
                  <a:lnTo>
                    <a:pt x="501842" y="110516"/>
                  </a:lnTo>
                  <a:lnTo>
                    <a:pt x="469924" y="74732"/>
                  </a:lnTo>
                  <a:lnTo>
                    <a:pt x="431718" y="44839"/>
                  </a:lnTo>
                  <a:lnTo>
                    <a:pt x="389655" y="22419"/>
                  </a:lnTo>
                  <a:lnTo>
                    <a:pt x="344838" y="7473"/>
                  </a:lnTo>
                  <a:lnTo>
                    <a:pt x="2983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14">
              <a:extLst>
                <a:ext uri="{FF2B5EF4-FFF2-40B4-BE49-F238E27FC236}">
                  <a16:creationId xmlns="" xmlns:a16="http://schemas.microsoft.com/office/drawing/2014/main" id="{7DF772D6-2DEB-6447-BEE7-BC3D5A19FD89}"/>
                </a:ext>
              </a:extLst>
            </p:cNvPr>
            <p:cNvSpPr/>
            <p:nvPr/>
          </p:nvSpPr>
          <p:spPr>
            <a:xfrm>
              <a:off x="6495434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09" h="514985">
                  <a:moveTo>
                    <a:pt x="469924" y="74737"/>
                  </a:moveTo>
                  <a:lnTo>
                    <a:pt x="501844" y="110519"/>
                  </a:lnTo>
                  <a:lnTo>
                    <a:pt x="525785" y="149913"/>
                  </a:lnTo>
                  <a:lnTo>
                    <a:pt x="541745" y="191886"/>
                  </a:lnTo>
                  <a:lnTo>
                    <a:pt x="549725" y="235407"/>
                  </a:lnTo>
                  <a:lnTo>
                    <a:pt x="549725" y="279444"/>
                  </a:lnTo>
                  <a:lnTo>
                    <a:pt x="541745" y="322966"/>
                  </a:lnTo>
                  <a:lnTo>
                    <a:pt x="525785" y="364939"/>
                  </a:lnTo>
                  <a:lnTo>
                    <a:pt x="501844" y="404333"/>
                  </a:lnTo>
                  <a:lnTo>
                    <a:pt x="469924" y="440115"/>
                  </a:lnTo>
                  <a:lnTo>
                    <a:pt x="431719" y="470010"/>
                  </a:lnTo>
                  <a:lnTo>
                    <a:pt x="389657" y="492431"/>
                  </a:lnTo>
                  <a:lnTo>
                    <a:pt x="344841" y="507378"/>
                  </a:lnTo>
                  <a:lnTo>
                    <a:pt x="298372" y="514852"/>
                  </a:lnTo>
                  <a:lnTo>
                    <a:pt x="251352" y="514852"/>
                  </a:lnTo>
                  <a:lnTo>
                    <a:pt x="204883" y="507378"/>
                  </a:lnTo>
                  <a:lnTo>
                    <a:pt x="160067" y="492431"/>
                  </a:lnTo>
                  <a:lnTo>
                    <a:pt x="118005" y="470010"/>
                  </a:lnTo>
                  <a:lnTo>
                    <a:pt x="79800" y="440115"/>
                  </a:lnTo>
                  <a:lnTo>
                    <a:pt x="47880" y="404333"/>
                  </a:lnTo>
                  <a:lnTo>
                    <a:pt x="23940" y="364939"/>
                  </a:lnTo>
                  <a:lnTo>
                    <a:pt x="7980" y="322966"/>
                  </a:lnTo>
                  <a:lnTo>
                    <a:pt x="0" y="279444"/>
                  </a:lnTo>
                  <a:lnTo>
                    <a:pt x="0" y="235407"/>
                  </a:lnTo>
                  <a:lnTo>
                    <a:pt x="7980" y="191886"/>
                  </a:lnTo>
                  <a:lnTo>
                    <a:pt x="23940" y="149913"/>
                  </a:lnTo>
                  <a:lnTo>
                    <a:pt x="47880" y="110519"/>
                  </a:lnTo>
                  <a:lnTo>
                    <a:pt x="79800" y="74737"/>
                  </a:lnTo>
                  <a:lnTo>
                    <a:pt x="118005" y="44842"/>
                  </a:lnTo>
                  <a:lnTo>
                    <a:pt x="160067" y="22421"/>
                  </a:lnTo>
                  <a:lnTo>
                    <a:pt x="204883" y="7473"/>
                  </a:lnTo>
                  <a:lnTo>
                    <a:pt x="251352" y="0"/>
                  </a:lnTo>
                  <a:lnTo>
                    <a:pt x="298372" y="0"/>
                  </a:lnTo>
                  <a:lnTo>
                    <a:pt x="344841" y="7473"/>
                  </a:lnTo>
                  <a:lnTo>
                    <a:pt x="389657" y="22421"/>
                  </a:lnTo>
                  <a:lnTo>
                    <a:pt x="431719" y="44842"/>
                  </a:lnTo>
                  <a:lnTo>
                    <a:pt x="469924" y="74737"/>
                  </a:lnTo>
                  <a:close/>
                </a:path>
              </a:pathLst>
            </a:custGeom>
            <a:ln w="12700">
              <a:solidFill>
                <a:srgbClr val="C84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15">
              <a:extLst>
                <a:ext uri="{FF2B5EF4-FFF2-40B4-BE49-F238E27FC236}">
                  <a16:creationId xmlns="" xmlns:a16="http://schemas.microsoft.com/office/drawing/2014/main" id="{384E27EA-2EF7-7540-AE23-64403244A357}"/>
                </a:ext>
              </a:extLst>
            </p:cNvPr>
            <p:cNvSpPr txBox="1"/>
            <p:nvPr/>
          </p:nvSpPr>
          <p:spPr>
            <a:xfrm>
              <a:off x="6692900" y="2374900"/>
              <a:ext cx="1454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nl-BE" dirty="0">
                  <a:solidFill>
                    <a:srgbClr val="C84C2C"/>
                  </a:solidFill>
                  <a:latin typeface="Trebuchet MS"/>
                  <a:cs typeface="Trebuchet MS"/>
                </a:rPr>
                <a:t>4</a:t>
              </a:r>
              <a:endParaRPr sz="1800" dirty="0">
                <a:solidFill>
                  <a:srgbClr val="C84C2C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45" name="object 18">
              <a:extLst>
                <a:ext uri="{FF2B5EF4-FFF2-40B4-BE49-F238E27FC236}">
                  <a16:creationId xmlns="" xmlns:a16="http://schemas.microsoft.com/office/drawing/2014/main" id="{3A1AFB65-92D2-8744-A597-0C52B6B737DD}"/>
                </a:ext>
              </a:extLst>
            </p:cNvPr>
            <p:cNvSpPr txBox="1"/>
            <p:nvPr/>
          </p:nvSpPr>
          <p:spPr>
            <a:xfrm>
              <a:off x="5715000" y="3276600"/>
              <a:ext cx="208597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C84C2C"/>
                  </a:solidFill>
                  <a:latin typeface="Trebuchet MS"/>
                  <a:cs typeface="Trebuchet MS"/>
                </a:rPr>
                <a:t>Feature</a:t>
              </a:r>
              <a:r>
                <a:rPr sz="1800" spc="-85" dirty="0">
                  <a:solidFill>
                    <a:srgbClr val="C84C2C"/>
                  </a:solidFill>
                  <a:latin typeface="Trebuchet MS"/>
                  <a:cs typeface="Trebuchet MS"/>
                </a:rPr>
                <a:t> </a:t>
              </a:r>
              <a:r>
                <a:rPr sz="1800" dirty="0">
                  <a:solidFill>
                    <a:srgbClr val="C84C2C"/>
                  </a:solidFill>
                  <a:latin typeface="Trebuchet MS"/>
                  <a:cs typeface="Trebuchet MS"/>
                </a:rPr>
                <a:t>engineering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="" xmlns:a16="http://schemas.microsoft.com/office/drawing/2014/main" id="{4F635A0C-AF8F-4F4B-8AE6-07E1FA7F3B76}"/>
              </a:ext>
            </a:extLst>
          </p:cNvPr>
          <p:cNvGrpSpPr/>
          <p:nvPr/>
        </p:nvGrpSpPr>
        <p:grpSpPr>
          <a:xfrm>
            <a:off x="9919146" y="2305166"/>
            <a:ext cx="1224280" cy="1306315"/>
            <a:chOff x="8597900" y="2270005"/>
            <a:chExt cx="1224280" cy="1306315"/>
          </a:xfrm>
        </p:grpSpPr>
        <p:sp>
          <p:nvSpPr>
            <p:cNvPr id="47" name="object 19">
              <a:extLst>
                <a:ext uri="{FF2B5EF4-FFF2-40B4-BE49-F238E27FC236}">
                  <a16:creationId xmlns="" xmlns:a16="http://schemas.microsoft.com/office/drawing/2014/main" id="{E34475BB-63FD-D640-A75F-62D867AD52B1}"/>
                </a:ext>
              </a:extLst>
            </p:cNvPr>
            <p:cNvSpPr txBox="1"/>
            <p:nvPr/>
          </p:nvSpPr>
          <p:spPr>
            <a:xfrm>
              <a:off x="8597900" y="3276600"/>
              <a:ext cx="122428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D6D6D6"/>
                  </a:solidFill>
                  <a:latin typeface="Trebuchet MS"/>
                  <a:cs typeface="Trebuchet MS"/>
                </a:rPr>
                <a:t>Final</a:t>
              </a:r>
              <a:r>
                <a:rPr sz="1800" spc="-80" dirty="0">
                  <a:solidFill>
                    <a:srgbClr val="D6D6D6"/>
                  </a:solidFill>
                  <a:latin typeface="Trebuchet MS"/>
                  <a:cs typeface="Trebuchet MS"/>
                </a:rPr>
                <a:t> </a:t>
              </a:r>
              <a:r>
                <a:rPr sz="1800" spc="-5" dirty="0">
                  <a:solidFill>
                    <a:srgbClr val="D6D6D6"/>
                  </a:solidFill>
                  <a:latin typeface="Trebuchet MS"/>
                  <a:cs typeface="Trebuchet MS"/>
                </a:rPr>
                <a:t>model</a:t>
              </a:r>
              <a:endParaRPr sz="1800">
                <a:latin typeface="Trebuchet MS"/>
                <a:cs typeface="Trebuchet MS"/>
              </a:endParaRPr>
            </a:p>
          </p:txBody>
        </p:sp>
        <p:sp>
          <p:nvSpPr>
            <p:cNvPr id="48" name="object 20">
              <a:extLst>
                <a:ext uri="{FF2B5EF4-FFF2-40B4-BE49-F238E27FC236}">
                  <a16:creationId xmlns="" xmlns:a16="http://schemas.microsoft.com/office/drawing/2014/main" id="{696ABAC8-65D1-5F43-ABA3-35D49F612E54}"/>
                </a:ext>
              </a:extLst>
            </p:cNvPr>
            <p:cNvSpPr/>
            <p:nvPr/>
          </p:nvSpPr>
          <p:spPr>
            <a:xfrm>
              <a:off x="9217406" y="2764967"/>
              <a:ext cx="0" cy="299085"/>
            </a:xfrm>
            <a:custGeom>
              <a:avLst/>
              <a:gdLst/>
              <a:ahLst/>
              <a:cxnLst/>
              <a:rect l="l" t="t" r="r" b="b"/>
              <a:pathLst>
                <a:path h="299085">
                  <a:moveTo>
                    <a:pt x="0" y="0"/>
                  </a:moveTo>
                  <a:lnTo>
                    <a:pt x="0" y="298551"/>
                  </a:lnTo>
                </a:path>
              </a:pathLst>
            </a:custGeom>
            <a:ln w="12700">
              <a:solidFill>
                <a:srgbClr val="A9A9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21">
              <a:extLst>
                <a:ext uri="{FF2B5EF4-FFF2-40B4-BE49-F238E27FC236}">
                  <a16:creationId xmlns="" xmlns:a16="http://schemas.microsoft.com/office/drawing/2014/main" id="{01666358-8EFA-414F-AEA5-E87349BD8F0B}"/>
                </a:ext>
              </a:extLst>
            </p:cNvPr>
            <p:cNvSpPr/>
            <p:nvPr/>
          </p:nvSpPr>
          <p:spPr>
            <a:xfrm>
              <a:off x="8942543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09" h="514985">
                  <a:moveTo>
                    <a:pt x="298376" y="0"/>
                  </a:moveTo>
                  <a:lnTo>
                    <a:pt x="251357" y="0"/>
                  </a:lnTo>
                  <a:lnTo>
                    <a:pt x="204888" y="7473"/>
                  </a:lnTo>
                  <a:lnTo>
                    <a:pt x="160072" y="22419"/>
                  </a:lnTo>
                  <a:lnTo>
                    <a:pt x="118009" y="44839"/>
                  </a:lnTo>
                  <a:lnTo>
                    <a:pt x="79803" y="74732"/>
                  </a:lnTo>
                  <a:lnTo>
                    <a:pt x="47881" y="110516"/>
                  </a:lnTo>
                  <a:lnTo>
                    <a:pt x="23940" y="149911"/>
                  </a:lnTo>
                  <a:lnTo>
                    <a:pt x="7980" y="191885"/>
                  </a:lnTo>
                  <a:lnTo>
                    <a:pt x="0" y="235407"/>
                  </a:lnTo>
                  <a:lnTo>
                    <a:pt x="0" y="279445"/>
                  </a:lnTo>
                  <a:lnTo>
                    <a:pt x="7980" y="322966"/>
                  </a:lnTo>
                  <a:lnTo>
                    <a:pt x="23940" y="364939"/>
                  </a:lnTo>
                  <a:lnTo>
                    <a:pt x="47881" y="404331"/>
                  </a:lnTo>
                  <a:lnTo>
                    <a:pt x="79803" y="440111"/>
                  </a:lnTo>
                  <a:lnTo>
                    <a:pt x="118009" y="470008"/>
                  </a:lnTo>
                  <a:lnTo>
                    <a:pt x="160072" y="492430"/>
                  </a:lnTo>
                  <a:lnTo>
                    <a:pt x="204888" y="507379"/>
                  </a:lnTo>
                  <a:lnTo>
                    <a:pt x="251357" y="514853"/>
                  </a:lnTo>
                  <a:lnTo>
                    <a:pt x="298376" y="514853"/>
                  </a:lnTo>
                  <a:lnTo>
                    <a:pt x="344844" y="507379"/>
                  </a:lnTo>
                  <a:lnTo>
                    <a:pt x="389659" y="492430"/>
                  </a:lnTo>
                  <a:lnTo>
                    <a:pt x="431718" y="470008"/>
                  </a:lnTo>
                  <a:lnTo>
                    <a:pt x="469921" y="440111"/>
                  </a:lnTo>
                  <a:lnTo>
                    <a:pt x="501842" y="404331"/>
                  </a:lnTo>
                  <a:lnTo>
                    <a:pt x="525783" y="364939"/>
                  </a:lnTo>
                  <a:lnTo>
                    <a:pt x="541744" y="322966"/>
                  </a:lnTo>
                  <a:lnTo>
                    <a:pt x="549724" y="279445"/>
                  </a:lnTo>
                  <a:lnTo>
                    <a:pt x="549724" y="235407"/>
                  </a:lnTo>
                  <a:lnTo>
                    <a:pt x="541744" y="191885"/>
                  </a:lnTo>
                  <a:lnTo>
                    <a:pt x="525783" y="149911"/>
                  </a:lnTo>
                  <a:lnTo>
                    <a:pt x="501842" y="110516"/>
                  </a:lnTo>
                  <a:lnTo>
                    <a:pt x="469921" y="74732"/>
                  </a:lnTo>
                  <a:lnTo>
                    <a:pt x="431718" y="44839"/>
                  </a:lnTo>
                  <a:lnTo>
                    <a:pt x="389659" y="22419"/>
                  </a:lnTo>
                  <a:lnTo>
                    <a:pt x="344844" y="7473"/>
                  </a:lnTo>
                  <a:lnTo>
                    <a:pt x="2983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22">
              <a:extLst>
                <a:ext uri="{FF2B5EF4-FFF2-40B4-BE49-F238E27FC236}">
                  <a16:creationId xmlns="" xmlns:a16="http://schemas.microsoft.com/office/drawing/2014/main" id="{C6466AD4-38DC-9249-9E51-45034FCCC40A}"/>
                </a:ext>
              </a:extLst>
            </p:cNvPr>
            <p:cNvSpPr/>
            <p:nvPr/>
          </p:nvSpPr>
          <p:spPr>
            <a:xfrm>
              <a:off x="8942547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09" h="514985">
                  <a:moveTo>
                    <a:pt x="469924" y="74737"/>
                  </a:moveTo>
                  <a:lnTo>
                    <a:pt x="501844" y="110519"/>
                  </a:lnTo>
                  <a:lnTo>
                    <a:pt x="525785" y="149913"/>
                  </a:lnTo>
                  <a:lnTo>
                    <a:pt x="541745" y="191886"/>
                  </a:lnTo>
                  <a:lnTo>
                    <a:pt x="549725" y="235407"/>
                  </a:lnTo>
                  <a:lnTo>
                    <a:pt x="549725" y="279444"/>
                  </a:lnTo>
                  <a:lnTo>
                    <a:pt x="541745" y="322966"/>
                  </a:lnTo>
                  <a:lnTo>
                    <a:pt x="525785" y="364939"/>
                  </a:lnTo>
                  <a:lnTo>
                    <a:pt x="501844" y="404333"/>
                  </a:lnTo>
                  <a:lnTo>
                    <a:pt x="469924" y="440115"/>
                  </a:lnTo>
                  <a:lnTo>
                    <a:pt x="431719" y="470010"/>
                  </a:lnTo>
                  <a:lnTo>
                    <a:pt x="389657" y="492431"/>
                  </a:lnTo>
                  <a:lnTo>
                    <a:pt x="344841" y="507378"/>
                  </a:lnTo>
                  <a:lnTo>
                    <a:pt x="298372" y="514852"/>
                  </a:lnTo>
                  <a:lnTo>
                    <a:pt x="251352" y="514852"/>
                  </a:lnTo>
                  <a:lnTo>
                    <a:pt x="204883" y="507378"/>
                  </a:lnTo>
                  <a:lnTo>
                    <a:pt x="160067" y="492431"/>
                  </a:lnTo>
                  <a:lnTo>
                    <a:pt x="118005" y="470010"/>
                  </a:lnTo>
                  <a:lnTo>
                    <a:pt x="79800" y="440115"/>
                  </a:lnTo>
                  <a:lnTo>
                    <a:pt x="47880" y="404333"/>
                  </a:lnTo>
                  <a:lnTo>
                    <a:pt x="23940" y="364939"/>
                  </a:lnTo>
                  <a:lnTo>
                    <a:pt x="7980" y="322966"/>
                  </a:lnTo>
                  <a:lnTo>
                    <a:pt x="0" y="279444"/>
                  </a:lnTo>
                  <a:lnTo>
                    <a:pt x="0" y="235407"/>
                  </a:lnTo>
                  <a:lnTo>
                    <a:pt x="7980" y="191886"/>
                  </a:lnTo>
                  <a:lnTo>
                    <a:pt x="23940" y="149913"/>
                  </a:lnTo>
                  <a:lnTo>
                    <a:pt x="47880" y="110519"/>
                  </a:lnTo>
                  <a:lnTo>
                    <a:pt x="79800" y="74737"/>
                  </a:lnTo>
                  <a:lnTo>
                    <a:pt x="118005" y="44842"/>
                  </a:lnTo>
                  <a:lnTo>
                    <a:pt x="160067" y="22421"/>
                  </a:lnTo>
                  <a:lnTo>
                    <a:pt x="204883" y="7473"/>
                  </a:lnTo>
                  <a:lnTo>
                    <a:pt x="251352" y="0"/>
                  </a:lnTo>
                  <a:lnTo>
                    <a:pt x="298372" y="0"/>
                  </a:lnTo>
                  <a:lnTo>
                    <a:pt x="344841" y="7473"/>
                  </a:lnTo>
                  <a:lnTo>
                    <a:pt x="389657" y="22421"/>
                  </a:lnTo>
                  <a:lnTo>
                    <a:pt x="431719" y="44842"/>
                  </a:lnTo>
                  <a:lnTo>
                    <a:pt x="469924" y="74737"/>
                  </a:lnTo>
                  <a:close/>
                </a:path>
              </a:pathLst>
            </a:custGeom>
            <a:ln w="12699">
              <a:solidFill>
                <a:srgbClr val="A9A9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23">
              <a:extLst>
                <a:ext uri="{FF2B5EF4-FFF2-40B4-BE49-F238E27FC236}">
                  <a16:creationId xmlns="" xmlns:a16="http://schemas.microsoft.com/office/drawing/2014/main" id="{8EA91306-ACBC-A64A-8A0C-9D5E184360DC}"/>
                </a:ext>
              </a:extLst>
            </p:cNvPr>
            <p:cNvSpPr txBox="1"/>
            <p:nvPr/>
          </p:nvSpPr>
          <p:spPr>
            <a:xfrm>
              <a:off x="9144000" y="2374900"/>
              <a:ext cx="1454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nl-BE" dirty="0">
                  <a:solidFill>
                    <a:srgbClr val="797979"/>
                  </a:solidFill>
                  <a:latin typeface="Trebuchet MS"/>
                  <a:cs typeface="Trebuchet MS"/>
                </a:rPr>
                <a:t>5</a:t>
              </a:r>
              <a:endParaRPr sz="1800" dirty="0">
                <a:latin typeface="Trebuchet MS"/>
                <a:cs typeface="Trebuchet MS"/>
              </a:endParaRPr>
            </a:p>
          </p:txBody>
        </p:sp>
      </p:grpSp>
      <p:sp>
        <p:nvSpPr>
          <p:cNvPr id="52" name="object 25">
            <a:extLst>
              <a:ext uri="{FF2B5EF4-FFF2-40B4-BE49-F238E27FC236}">
                <a16:creationId xmlns="" xmlns:a16="http://schemas.microsoft.com/office/drawing/2014/main" id="{B9AA36C9-42AB-6345-B931-DF6EF447172B}"/>
              </a:ext>
            </a:extLst>
          </p:cNvPr>
          <p:cNvSpPr/>
          <p:nvPr/>
        </p:nvSpPr>
        <p:spPr>
          <a:xfrm>
            <a:off x="11753126" y="2932709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20">
                <a:moveTo>
                  <a:pt x="0" y="0"/>
                </a:moveTo>
                <a:lnTo>
                  <a:pt x="0" y="350519"/>
                </a:lnTo>
                <a:lnTo>
                  <a:pt x="350520" y="175259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26">
            <a:extLst>
              <a:ext uri="{FF2B5EF4-FFF2-40B4-BE49-F238E27FC236}">
                <a16:creationId xmlns="" xmlns:a16="http://schemas.microsoft.com/office/drawing/2014/main" id="{D2443A37-FA1A-BC4C-B18A-F98CC7AEC6E2}"/>
              </a:ext>
            </a:extLst>
          </p:cNvPr>
          <p:cNvSpPr/>
          <p:nvPr/>
        </p:nvSpPr>
        <p:spPr>
          <a:xfrm>
            <a:off x="1873262" y="3107969"/>
            <a:ext cx="9924415" cy="0"/>
          </a:xfrm>
          <a:custGeom>
            <a:avLst/>
            <a:gdLst/>
            <a:ahLst/>
            <a:cxnLst/>
            <a:rect l="l" t="t" r="r" b="b"/>
            <a:pathLst>
              <a:path w="9924415">
                <a:moveTo>
                  <a:pt x="0" y="0"/>
                </a:moveTo>
                <a:lnTo>
                  <a:pt x="9879863" y="0"/>
                </a:lnTo>
                <a:lnTo>
                  <a:pt x="9924313" y="0"/>
                </a:lnTo>
              </a:path>
            </a:pathLst>
          </a:custGeom>
          <a:ln w="889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27">
            <a:extLst>
              <a:ext uri="{FF2B5EF4-FFF2-40B4-BE49-F238E27FC236}">
                <a16:creationId xmlns="" xmlns:a16="http://schemas.microsoft.com/office/drawing/2014/main" id="{5788A690-D4A4-8C4F-80B0-1A47ADEB0952}"/>
              </a:ext>
            </a:extLst>
          </p:cNvPr>
          <p:cNvSpPr/>
          <p:nvPr/>
        </p:nvSpPr>
        <p:spPr>
          <a:xfrm>
            <a:off x="11753126" y="2932709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20">
                <a:moveTo>
                  <a:pt x="0" y="0"/>
                </a:moveTo>
                <a:lnTo>
                  <a:pt x="0" y="350519"/>
                </a:lnTo>
                <a:lnTo>
                  <a:pt x="350520" y="175259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24">
            <a:extLst>
              <a:ext uri="{FF2B5EF4-FFF2-40B4-BE49-F238E27FC236}">
                <a16:creationId xmlns="" xmlns:a16="http://schemas.microsoft.com/office/drawing/2014/main" id="{08AC07EE-F238-A441-9659-98DF47BEFF7F}"/>
              </a:ext>
            </a:extLst>
          </p:cNvPr>
          <p:cNvSpPr/>
          <p:nvPr/>
        </p:nvSpPr>
        <p:spPr>
          <a:xfrm>
            <a:off x="128770" y="3111159"/>
            <a:ext cx="8264764" cy="78338"/>
          </a:xfrm>
          <a:custGeom>
            <a:avLst/>
            <a:gdLst/>
            <a:ahLst/>
            <a:cxnLst/>
            <a:rect l="l" t="t" r="r" b="b"/>
            <a:pathLst>
              <a:path w="1744980">
                <a:moveTo>
                  <a:pt x="0" y="0"/>
                </a:moveTo>
                <a:lnTo>
                  <a:pt x="1744491" y="0"/>
                </a:lnTo>
              </a:path>
            </a:pathLst>
          </a:custGeom>
          <a:ln w="889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6" name="Group 55">
            <a:extLst>
              <a:ext uri="{FF2B5EF4-FFF2-40B4-BE49-F238E27FC236}">
                <a16:creationId xmlns="" xmlns:a16="http://schemas.microsoft.com/office/drawing/2014/main" id="{02D63A05-D94F-B549-99F3-7140DC40DD36}"/>
              </a:ext>
            </a:extLst>
          </p:cNvPr>
          <p:cNvGrpSpPr/>
          <p:nvPr/>
        </p:nvGrpSpPr>
        <p:grpSpPr>
          <a:xfrm>
            <a:off x="3030876" y="2293322"/>
            <a:ext cx="1985259" cy="1573417"/>
            <a:chOff x="2620716" y="2293322"/>
            <a:chExt cx="1985259" cy="1573417"/>
          </a:xfrm>
        </p:grpSpPr>
        <p:sp>
          <p:nvSpPr>
            <p:cNvPr id="57" name="object 5">
              <a:extLst>
                <a:ext uri="{FF2B5EF4-FFF2-40B4-BE49-F238E27FC236}">
                  <a16:creationId xmlns="" xmlns:a16="http://schemas.microsoft.com/office/drawing/2014/main" id="{4B391AF7-7A95-CD4A-A20B-C250B1B5068E}"/>
                </a:ext>
              </a:extLst>
            </p:cNvPr>
            <p:cNvSpPr/>
            <p:nvPr/>
          </p:nvSpPr>
          <p:spPr>
            <a:xfrm flipH="1">
              <a:off x="3574849" y="2794036"/>
              <a:ext cx="45719" cy="273964"/>
            </a:xfrm>
            <a:custGeom>
              <a:avLst/>
              <a:gdLst/>
              <a:ahLst/>
              <a:cxnLst/>
              <a:rect l="l" t="t" r="r" b="b"/>
              <a:pathLst>
                <a:path h="299085">
                  <a:moveTo>
                    <a:pt x="0" y="0"/>
                  </a:moveTo>
                  <a:lnTo>
                    <a:pt x="0" y="298551"/>
                  </a:lnTo>
                </a:path>
              </a:pathLst>
            </a:custGeom>
            <a:ln w="12700">
              <a:solidFill>
                <a:srgbClr val="C84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10">
              <a:extLst>
                <a:ext uri="{FF2B5EF4-FFF2-40B4-BE49-F238E27FC236}">
                  <a16:creationId xmlns="" xmlns:a16="http://schemas.microsoft.com/office/drawing/2014/main" id="{3F84198A-1A97-F94D-8433-531FBA6BA5A6}"/>
                </a:ext>
              </a:extLst>
            </p:cNvPr>
            <p:cNvSpPr/>
            <p:nvPr/>
          </p:nvSpPr>
          <p:spPr>
            <a:xfrm>
              <a:off x="3345706" y="2293322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298367" y="0"/>
                  </a:moveTo>
                  <a:lnTo>
                    <a:pt x="251348" y="0"/>
                  </a:lnTo>
                  <a:lnTo>
                    <a:pt x="204880" y="7473"/>
                  </a:lnTo>
                  <a:lnTo>
                    <a:pt x="160065" y="22419"/>
                  </a:lnTo>
                  <a:lnTo>
                    <a:pt x="118005" y="44839"/>
                  </a:lnTo>
                  <a:lnTo>
                    <a:pt x="79803" y="74732"/>
                  </a:lnTo>
                  <a:lnTo>
                    <a:pt x="47881" y="110516"/>
                  </a:lnTo>
                  <a:lnTo>
                    <a:pt x="23940" y="149911"/>
                  </a:lnTo>
                  <a:lnTo>
                    <a:pt x="7980" y="191885"/>
                  </a:lnTo>
                  <a:lnTo>
                    <a:pt x="0" y="235407"/>
                  </a:lnTo>
                  <a:lnTo>
                    <a:pt x="0" y="279445"/>
                  </a:lnTo>
                  <a:lnTo>
                    <a:pt x="7980" y="322966"/>
                  </a:lnTo>
                  <a:lnTo>
                    <a:pt x="23940" y="364939"/>
                  </a:lnTo>
                  <a:lnTo>
                    <a:pt x="47881" y="404331"/>
                  </a:lnTo>
                  <a:lnTo>
                    <a:pt x="79803" y="440111"/>
                  </a:lnTo>
                  <a:lnTo>
                    <a:pt x="118005" y="470008"/>
                  </a:lnTo>
                  <a:lnTo>
                    <a:pt x="160065" y="492430"/>
                  </a:lnTo>
                  <a:lnTo>
                    <a:pt x="204880" y="507379"/>
                  </a:lnTo>
                  <a:lnTo>
                    <a:pt x="251348" y="514853"/>
                  </a:lnTo>
                  <a:lnTo>
                    <a:pt x="298367" y="514853"/>
                  </a:lnTo>
                  <a:lnTo>
                    <a:pt x="344836" y="507379"/>
                  </a:lnTo>
                  <a:lnTo>
                    <a:pt x="389652" y="492430"/>
                  </a:lnTo>
                  <a:lnTo>
                    <a:pt x="431715" y="470008"/>
                  </a:lnTo>
                  <a:lnTo>
                    <a:pt x="469921" y="440111"/>
                  </a:lnTo>
                  <a:lnTo>
                    <a:pt x="501842" y="404331"/>
                  </a:lnTo>
                  <a:lnTo>
                    <a:pt x="525783" y="364939"/>
                  </a:lnTo>
                  <a:lnTo>
                    <a:pt x="541744" y="322966"/>
                  </a:lnTo>
                  <a:lnTo>
                    <a:pt x="549724" y="279445"/>
                  </a:lnTo>
                  <a:lnTo>
                    <a:pt x="549724" y="235407"/>
                  </a:lnTo>
                  <a:lnTo>
                    <a:pt x="541744" y="191885"/>
                  </a:lnTo>
                  <a:lnTo>
                    <a:pt x="525783" y="149911"/>
                  </a:lnTo>
                  <a:lnTo>
                    <a:pt x="501842" y="110516"/>
                  </a:lnTo>
                  <a:lnTo>
                    <a:pt x="469921" y="74732"/>
                  </a:lnTo>
                  <a:lnTo>
                    <a:pt x="431715" y="44839"/>
                  </a:lnTo>
                  <a:lnTo>
                    <a:pt x="389652" y="22419"/>
                  </a:lnTo>
                  <a:lnTo>
                    <a:pt x="344836" y="7473"/>
                  </a:lnTo>
                  <a:lnTo>
                    <a:pt x="2983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11">
              <a:extLst>
                <a:ext uri="{FF2B5EF4-FFF2-40B4-BE49-F238E27FC236}">
                  <a16:creationId xmlns="" xmlns:a16="http://schemas.microsoft.com/office/drawing/2014/main" id="{E04EB9AB-8631-3749-8E7E-04E0868C655F}"/>
                </a:ext>
              </a:extLst>
            </p:cNvPr>
            <p:cNvSpPr/>
            <p:nvPr/>
          </p:nvSpPr>
          <p:spPr>
            <a:xfrm>
              <a:off x="3345710" y="2293322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469924" y="74737"/>
                  </a:moveTo>
                  <a:lnTo>
                    <a:pt x="501844" y="110519"/>
                  </a:lnTo>
                  <a:lnTo>
                    <a:pt x="525785" y="149913"/>
                  </a:lnTo>
                  <a:lnTo>
                    <a:pt x="541745" y="191886"/>
                  </a:lnTo>
                  <a:lnTo>
                    <a:pt x="549725" y="235407"/>
                  </a:lnTo>
                  <a:lnTo>
                    <a:pt x="549725" y="279444"/>
                  </a:lnTo>
                  <a:lnTo>
                    <a:pt x="541745" y="322966"/>
                  </a:lnTo>
                  <a:lnTo>
                    <a:pt x="525785" y="364939"/>
                  </a:lnTo>
                  <a:lnTo>
                    <a:pt x="501844" y="404333"/>
                  </a:lnTo>
                  <a:lnTo>
                    <a:pt x="469924" y="440115"/>
                  </a:lnTo>
                  <a:lnTo>
                    <a:pt x="431719" y="470010"/>
                  </a:lnTo>
                  <a:lnTo>
                    <a:pt x="389657" y="492431"/>
                  </a:lnTo>
                  <a:lnTo>
                    <a:pt x="344841" y="507378"/>
                  </a:lnTo>
                  <a:lnTo>
                    <a:pt x="298372" y="514852"/>
                  </a:lnTo>
                  <a:lnTo>
                    <a:pt x="251352" y="514852"/>
                  </a:lnTo>
                  <a:lnTo>
                    <a:pt x="204883" y="507378"/>
                  </a:lnTo>
                  <a:lnTo>
                    <a:pt x="160067" y="492431"/>
                  </a:lnTo>
                  <a:lnTo>
                    <a:pt x="118005" y="470010"/>
                  </a:lnTo>
                  <a:lnTo>
                    <a:pt x="79800" y="440115"/>
                  </a:lnTo>
                  <a:lnTo>
                    <a:pt x="47880" y="404333"/>
                  </a:lnTo>
                  <a:lnTo>
                    <a:pt x="23940" y="364939"/>
                  </a:lnTo>
                  <a:lnTo>
                    <a:pt x="7980" y="322966"/>
                  </a:lnTo>
                  <a:lnTo>
                    <a:pt x="0" y="279444"/>
                  </a:lnTo>
                  <a:lnTo>
                    <a:pt x="0" y="235407"/>
                  </a:lnTo>
                  <a:lnTo>
                    <a:pt x="7980" y="191886"/>
                  </a:lnTo>
                  <a:lnTo>
                    <a:pt x="23940" y="149913"/>
                  </a:lnTo>
                  <a:lnTo>
                    <a:pt x="47880" y="110519"/>
                  </a:lnTo>
                  <a:lnTo>
                    <a:pt x="79800" y="74737"/>
                  </a:lnTo>
                  <a:lnTo>
                    <a:pt x="118005" y="44842"/>
                  </a:lnTo>
                  <a:lnTo>
                    <a:pt x="160067" y="22421"/>
                  </a:lnTo>
                  <a:lnTo>
                    <a:pt x="204883" y="7473"/>
                  </a:lnTo>
                  <a:lnTo>
                    <a:pt x="251352" y="0"/>
                  </a:lnTo>
                  <a:lnTo>
                    <a:pt x="298372" y="0"/>
                  </a:lnTo>
                  <a:lnTo>
                    <a:pt x="344841" y="7473"/>
                  </a:lnTo>
                  <a:lnTo>
                    <a:pt x="389657" y="22421"/>
                  </a:lnTo>
                  <a:lnTo>
                    <a:pt x="431719" y="44842"/>
                  </a:lnTo>
                  <a:lnTo>
                    <a:pt x="469924" y="74737"/>
                  </a:lnTo>
                  <a:close/>
                </a:path>
              </a:pathLst>
            </a:custGeom>
            <a:ln w="12699">
              <a:solidFill>
                <a:srgbClr val="C84C2C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C84C2C"/>
                </a:solidFill>
              </a:endParaRPr>
            </a:p>
          </p:txBody>
        </p:sp>
        <p:sp>
          <p:nvSpPr>
            <p:cNvPr id="60" name="object 12">
              <a:extLst>
                <a:ext uri="{FF2B5EF4-FFF2-40B4-BE49-F238E27FC236}">
                  <a16:creationId xmlns="" xmlns:a16="http://schemas.microsoft.com/office/drawing/2014/main" id="{8E31294E-171B-874F-B250-247120B2C155}"/>
                </a:ext>
              </a:extLst>
            </p:cNvPr>
            <p:cNvSpPr txBox="1"/>
            <p:nvPr/>
          </p:nvSpPr>
          <p:spPr>
            <a:xfrm>
              <a:off x="3551875" y="2398217"/>
              <a:ext cx="1454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C84C2C"/>
                  </a:solidFill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61" name="object 17">
              <a:extLst>
                <a:ext uri="{FF2B5EF4-FFF2-40B4-BE49-F238E27FC236}">
                  <a16:creationId xmlns="" xmlns:a16="http://schemas.microsoft.com/office/drawing/2014/main" id="{109BBB9D-95BE-C34B-B2D2-9AD42C5ECE4B}"/>
                </a:ext>
              </a:extLst>
            </p:cNvPr>
            <p:cNvSpPr txBox="1"/>
            <p:nvPr/>
          </p:nvSpPr>
          <p:spPr>
            <a:xfrm>
              <a:off x="2620716" y="3299917"/>
              <a:ext cx="1985259" cy="56682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 lvl="0" indent="-177800" algn="ctr">
                <a:spcBef>
                  <a:spcPts val="100"/>
                </a:spcBef>
              </a:pPr>
              <a:r>
                <a:rPr lang="en-US" spc="-5" dirty="0">
                  <a:solidFill>
                    <a:srgbClr val="C84C2D"/>
                  </a:solidFill>
                  <a:latin typeface="Trebuchet MS"/>
                </a:rPr>
                <a:t>Data preparation  &amp; exploration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1637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22192"/>
            <a:ext cx="150495" cy="1010728"/>
          </a:xfrm>
          <a:custGeom>
            <a:avLst/>
            <a:gdLst/>
            <a:ahLst/>
            <a:cxnLst/>
            <a:rect l="l" t="t" r="r" b="b"/>
            <a:pathLst>
              <a:path w="150495" h="918844">
                <a:moveTo>
                  <a:pt x="0" y="918425"/>
                </a:moveTo>
                <a:lnTo>
                  <a:pt x="149910" y="918425"/>
                </a:lnTo>
                <a:lnTo>
                  <a:pt x="149910" y="0"/>
                </a:lnTo>
                <a:lnTo>
                  <a:pt x="0" y="0"/>
                </a:lnTo>
                <a:lnTo>
                  <a:pt x="0" y="918425"/>
                </a:lnTo>
                <a:close/>
              </a:path>
            </a:pathLst>
          </a:custGeom>
          <a:solidFill>
            <a:srgbClr val="C84C2D"/>
          </a:solidFill>
          <a:ln>
            <a:noFill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007325"/>
            <a:ext cx="150495" cy="5850890"/>
          </a:xfrm>
          <a:custGeom>
            <a:avLst/>
            <a:gdLst/>
            <a:ahLst/>
            <a:cxnLst/>
            <a:rect l="l" t="t" r="r" b="b"/>
            <a:pathLst>
              <a:path w="150495" h="5850890">
                <a:moveTo>
                  <a:pt x="0" y="5850674"/>
                </a:moveTo>
                <a:lnTo>
                  <a:pt x="149910" y="5850674"/>
                </a:lnTo>
                <a:lnTo>
                  <a:pt x="149910" y="0"/>
                </a:lnTo>
                <a:lnTo>
                  <a:pt x="0" y="0"/>
                </a:lnTo>
                <a:lnTo>
                  <a:pt x="0" y="5850674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3700" y="203200"/>
            <a:ext cx="50120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vi-VN" sz="3600" spc="-185" dirty="0">
                <a:solidFill>
                  <a:srgbClr val="C84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r>
              <a:rPr lang="vi-VN" sz="3600" spc="-18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Pipeline</a:t>
            </a:r>
            <a:endParaRPr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962875"/>
            <a:ext cx="6639559" cy="0"/>
          </a:xfrm>
          <a:custGeom>
            <a:avLst/>
            <a:gdLst/>
            <a:ahLst/>
            <a:cxnLst/>
            <a:rect l="l" t="t" r="r" b="b"/>
            <a:pathLst>
              <a:path w="6639559">
                <a:moveTo>
                  <a:pt x="0" y="0"/>
                </a:moveTo>
                <a:lnTo>
                  <a:pt x="6638963" y="0"/>
                </a:lnTo>
              </a:path>
            </a:pathLst>
          </a:custGeom>
          <a:ln w="889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621795" y="787615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19">
                <a:moveTo>
                  <a:pt x="0" y="0"/>
                </a:moveTo>
                <a:lnTo>
                  <a:pt x="0" y="350520"/>
                </a:lnTo>
                <a:lnTo>
                  <a:pt x="350520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638962" y="962875"/>
            <a:ext cx="5027295" cy="0"/>
          </a:xfrm>
          <a:custGeom>
            <a:avLst/>
            <a:gdLst/>
            <a:ahLst/>
            <a:cxnLst/>
            <a:rect l="l" t="t" r="r" b="b"/>
            <a:pathLst>
              <a:path w="5027295">
                <a:moveTo>
                  <a:pt x="0" y="0"/>
                </a:moveTo>
                <a:lnTo>
                  <a:pt x="4982819" y="0"/>
                </a:lnTo>
                <a:lnTo>
                  <a:pt x="5027269" y="0"/>
                </a:lnTo>
              </a:path>
            </a:pathLst>
          </a:custGeom>
          <a:ln w="889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621782" y="787615"/>
            <a:ext cx="351155" cy="350520"/>
          </a:xfrm>
          <a:custGeom>
            <a:avLst/>
            <a:gdLst/>
            <a:ahLst/>
            <a:cxnLst/>
            <a:rect l="l" t="t" r="r" b="b"/>
            <a:pathLst>
              <a:path w="351154" h="350519">
                <a:moveTo>
                  <a:pt x="0" y="0"/>
                </a:moveTo>
                <a:lnTo>
                  <a:pt x="0" y="350520"/>
                </a:lnTo>
                <a:lnTo>
                  <a:pt x="350532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36600" y="4356100"/>
            <a:ext cx="487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5" dirty="0">
                <a:solidFill>
                  <a:srgbClr val="5E5E5E"/>
                </a:solidFill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104491" y="3534803"/>
            <a:ext cx="1413510" cy="715645"/>
          </a:xfrm>
          <a:custGeom>
            <a:avLst/>
            <a:gdLst/>
            <a:ahLst/>
            <a:cxnLst/>
            <a:rect l="l" t="t" r="r" b="b"/>
            <a:pathLst>
              <a:path w="1413510" h="715645">
                <a:moveTo>
                  <a:pt x="0" y="0"/>
                </a:moveTo>
                <a:lnTo>
                  <a:pt x="1413141" y="0"/>
                </a:lnTo>
                <a:lnTo>
                  <a:pt x="1413141" y="715365"/>
                </a:lnTo>
                <a:lnTo>
                  <a:pt x="0" y="715365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04491" y="3534803"/>
            <a:ext cx="1413510" cy="715645"/>
          </a:xfrm>
          <a:custGeom>
            <a:avLst/>
            <a:gdLst/>
            <a:ahLst/>
            <a:cxnLst/>
            <a:rect l="l" t="t" r="r" b="b"/>
            <a:pathLst>
              <a:path w="1413510" h="715645">
                <a:moveTo>
                  <a:pt x="0" y="0"/>
                </a:moveTo>
                <a:lnTo>
                  <a:pt x="1413129" y="0"/>
                </a:lnTo>
                <a:lnTo>
                  <a:pt x="1413129" y="715368"/>
                </a:lnTo>
                <a:lnTo>
                  <a:pt x="0" y="715368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104491" y="3632200"/>
            <a:ext cx="1413510" cy="49784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206375" marR="189230" indent="177800">
              <a:lnSpc>
                <a:spcPts val="1800"/>
              </a:lnSpc>
              <a:spcBef>
                <a:spcPts val="259"/>
              </a:spcBef>
            </a:pPr>
            <a:r>
              <a:rPr sz="1600" spc="-55" dirty="0">
                <a:solidFill>
                  <a:srgbClr val="FFFFFF"/>
                </a:solidFill>
                <a:latin typeface="Arial"/>
                <a:cs typeface="Arial"/>
              </a:rPr>
              <a:t>Feature  </a:t>
            </a:r>
            <a:r>
              <a:rPr sz="1600" spc="-40" dirty="0">
                <a:solidFill>
                  <a:srgbClr val="FFFFFF"/>
                </a:solidFill>
                <a:latin typeface="Arial"/>
                <a:cs typeface="Arial"/>
              </a:rPr>
              <a:t>engineering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32312" y="2841053"/>
            <a:ext cx="888365" cy="480695"/>
          </a:xfrm>
          <a:prstGeom prst="rect">
            <a:avLst/>
          </a:prstGeom>
          <a:ln w="25400">
            <a:solidFill>
              <a:srgbClr val="C84C2D"/>
            </a:solidFill>
          </a:ln>
        </p:spPr>
        <p:txBody>
          <a:bodyPr vert="horz" wrap="square" lIns="0" tIns="105410" rIns="0" bIns="0" rtlCol="0">
            <a:spAutoFit/>
          </a:bodyPr>
          <a:lstStyle/>
          <a:p>
            <a:pPr marL="240665">
              <a:lnSpc>
                <a:spcPct val="100000"/>
              </a:lnSpc>
              <a:spcBef>
                <a:spcPts val="830"/>
              </a:spcBef>
            </a:pPr>
            <a:r>
              <a:rPr sz="1600" spc="-85" dirty="0">
                <a:solidFill>
                  <a:srgbClr val="797979"/>
                </a:solidFill>
                <a:latin typeface="Arial"/>
                <a:cs typeface="Arial"/>
              </a:rPr>
              <a:t>Train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432312" y="3657803"/>
            <a:ext cx="888365" cy="480695"/>
          </a:xfrm>
          <a:prstGeom prst="rect">
            <a:avLst/>
          </a:prstGeom>
          <a:ln w="25400">
            <a:solidFill>
              <a:srgbClr val="C84C2D"/>
            </a:solidFill>
          </a:ln>
        </p:spPr>
        <p:txBody>
          <a:bodyPr vert="horz" wrap="square" lIns="0" tIns="113664" rIns="0" bIns="0" rtlCol="0">
            <a:spAutoFit/>
          </a:bodyPr>
          <a:lstStyle/>
          <a:p>
            <a:pPr marL="266065">
              <a:lnSpc>
                <a:spcPct val="100000"/>
              </a:lnSpc>
              <a:spcBef>
                <a:spcPts val="894"/>
              </a:spcBef>
            </a:pPr>
            <a:r>
              <a:rPr sz="1600" spc="-85" dirty="0">
                <a:solidFill>
                  <a:srgbClr val="797979"/>
                </a:solidFill>
                <a:latin typeface="Arial"/>
                <a:cs typeface="Arial"/>
              </a:rPr>
              <a:t>Test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577672" y="2769679"/>
            <a:ext cx="1413510" cy="612140"/>
          </a:xfrm>
          <a:custGeom>
            <a:avLst/>
            <a:gdLst/>
            <a:ahLst/>
            <a:cxnLst/>
            <a:rect l="l" t="t" r="r" b="b"/>
            <a:pathLst>
              <a:path w="1413509" h="612139">
                <a:moveTo>
                  <a:pt x="0" y="0"/>
                </a:moveTo>
                <a:lnTo>
                  <a:pt x="1413128" y="0"/>
                </a:lnTo>
                <a:lnTo>
                  <a:pt x="1413128" y="612140"/>
                </a:lnTo>
                <a:lnTo>
                  <a:pt x="0" y="612140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577672" y="2769679"/>
            <a:ext cx="1413510" cy="612140"/>
          </a:xfrm>
          <a:custGeom>
            <a:avLst/>
            <a:gdLst/>
            <a:ahLst/>
            <a:cxnLst/>
            <a:rect l="l" t="t" r="r" b="b"/>
            <a:pathLst>
              <a:path w="1413509" h="612139">
                <a:moveTo>
                  <a:pt x="0" y="0"/>
                </a:moveTo>
                <a:lnTo>
                  <a:pt x="1413129" y="0"/>
                </a:lnTo>
                <a:lnTo>
                  <a:pt x="1413129" y="612140"/>
                </a:lnTo>
                <a:lnTo>
                  <a:pt x="0" y="61214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577672" y="2819400"/>
            <a:ext cx="1413510" cy="49784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381635" marR="383540" indent="101600">
              <a:lnSpc>
                <a:spcPts val="1800"/>
              </a:lnSpc>
              <a:spcBef>
                <a:spcPts val="260"/>
              </a:spcBef>
            </a:pP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Build  models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577672" y="3586416"/>
            <a:ext cx="1413510" cy="612140"/>
          </a:xfrm>
          <a:custGeom>
            <a:avLst/>
            <a:gdLst/>
            <a:ahLst/>
            <a:cxnLst/>
            <a:rect l="l" t="t" r="r" b="b"/>
            <a:pathLst>
              <a:path w="1413509" h="612139">
                <a:moveTo>
                  <a:pt x="0" y="0"/>
                </a:moveTo>
                <a:lnTo>
                  <a:pt x="1413128" y="0"/>
                </a:lnTo>
                <a:lnTo>
                  <a:pt x="1413128" y="612140"/>
                </a:lnTo>
                <a:lnTo>
                  <a:pt x="0" y="612140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577672" y="3586416"/>
            <a:ext cx="1413510" cy="612140"/>
          </a:xfrm>
          <a:custGeom>
            <a:avLst/>
            <a:gdLst/>
            <a:ahLst/>
            <a:cxnLst/>
            <a:rect l="l" t="t" r="r" b="b"/>
            <a:pathLst>
              <a:path w="1413509" h="612139">
                <a:moveTo>
                  <a:pt x="0" y="0"/>
                </a:moveTo>
                <a:lnTo>
                  <a:pt x="1413129" y="0"/>
                </a:lnTo>
                <a:lnTo>
                  <a:pt x="1413129" y="612140"/>
                </a:lnTo>
                <a:lnTo>
                  <a:pt x="0" y="61214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577672" y="3746500"/>
            <a:ext cx="14135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2434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solidFill>
                  <a:srgbClr val="FFFFFF"/>
                </a:solidFill>
                <a:latin typeface="Arial"/>
                <a:cs typeface="Arial"/>
              </a:rPr>
              <a:t>Model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299626" y="3657803"/>
            <a:ext cx="1522730" cy="480695"/>
          </a:xfrm>
          <a:prstGeom prst="rect">
            <a:avLst/>
          </a:prstGeom>
          <a:ln w="25400">
            <a:solidFill>
              <a:srgbClr val="C84C2D"/>
            </a:solidFill>
          </a:ln>
        </p:spPr>
        <p:txBody>
          <a:bodyPr vert="horz" wrap="square" lIns="0" tIns="113664" rIns="0" bIns="0" rtlCol="0">
            <a:spAutoFit/>
          </a:bodyPr>
          <a:lstStyle/>
          <a:p>
            <a:pPr marL="275590">
              <a:lnSpc>
                <a:spcPct val="100000"/>
              </a:lnSpc>
              <a:spcBef>
                <a:spcPts val="894"/>
              </a:spcBef>
            </a:pPr>
            <a:r>
              <a:rPr sz="1600" spc="-85" dirty="0">
                <a:solidFill>
                  <a:srgbClr val="797979"/>
                </a:solidFill>
                <a:latin typeface="Arial"/>
                <a:cs typeface="Arial"/>
              </a:rPr>
              <a:t>Test</a:t>
            </a:r>
            <a:r>
              <a:rPr sz="1600" spc="-15" dirty="0">
                <a:solidFill>
                  <a:srgbClr val="797979"/>
                </a:solidFill>
                <a:latin typeface="Arial"/>
                <a:cs typeface="Arial"/>
              </a:rPr>
              <a:t> </a:t>
            </a:r>
            <a:r>
              <a:rPr sz="1600" spc="-35" dirty="0">
                <a:solidFill>
                  <a:srgbClr val="797979"/>
                </a:solidFill>
                <a:latin typeface="Arial"/>
                <a:cs typeface="Arial"/>
              </a:rPr>
              <a:t>results</a:t>
            </a:r>
            <a:endParaRPr sz="16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299626" y="2841053"/>
            <a:ext cx="1522730" cy="480695"/>
          </a:xfrm>
          <a:prstGeom prst="rect">
            <a:avLst/>
          </a:prstGeom>
          <a:ln w="25400">
            <a:solidFill>
              <a:srgbClr val="C84C2D"/>
            </a:solidFill>
          </a:ln>
        </p:spPr>
        <p:txBody>
          <a:bodyPr vert="horz" wrap="square" lIns="0" tIns="105410" rIns="0" bIns="0" rtlCol="0">
            <a:spAutoFit/>
          </a:bodyPr>
          <a:lstStyle/>
          <a:p>
            <a:pPr marL="110489">
              <a:lnSpc>
                <a:spcPct val="100000"/>
              </a:lnSpc>
              <a:spcBef>
                <a:spcPts val="830"/>
              </a:spcBef>
            </a:pPr>
            <a:r>
              <a:rPr sz="1600" spc="-65" dirty="0">
                <a:solidFill>
                  <a:srgbClr val="797979"/>
                </a:solidFill>
                <a:latin typeface="Arial"/>
                <a:cs typeface="Arial"/>
              </a:rPr>
              <a:t>Training</a:t>
            </a:r>
            <a:r>
              <a:rPr sz="1600" spc="-30" dirty="0">
                <a:solidFill>
                  <a:srgbClr val="797979"/>
                </a:solidFill>
                <a:latin typeface="Arial"/>
                <a:cs typeface="Arial"/>
              </a:rPr>
              <a:t> </a:t>
            </a:r>
            <a:r>
              <a:rPr sz="1600" spc="-35" dirty="0">
                <a:solidFill>
                  <a:srgbClr val="797979"/>
                </a:solidFill>
                <a:latin typeface="Arial"/>
                <a:cs typeface="Arial"/>
              </a:rPr>
              <a:t>results</a:t>
            </a:r>
            <a:endParaRPr sz="16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44157" y="3256241"/>
            <a:ext cx="1272489" cy="1272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334808" y="3948658"/>
            <a:ext cx="620395" cy="0"/>
          </a:xfrm>
          <a:custGeom>
            <a:avLst/>
            <a:gdLst/>
            <a:ahLst/>
            <a:cxnLst/>
            <a:rect l="l" t="t" r="r" b="b"/>
            <a:pathLst>
              <a:path w="620394">
                <a:moveTo>
                  <a:pt x="0" y="0"/>
                </a:moveTo>
                <a:lnTo>
                  <a:pt x="613503" y="0"/>
                </a:lnTo>
                <a:lnTo>
                  <a:pt x="619853" y="0"/>
                </a:lnTo>
              </a:path>
            </a:pathLst>
          </a:custGeom>
          <a:ln w="127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948319" y="3910558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0" y="76200"/>
                </a:lnTo>
                <a:lnTo>
                  <a:pt x="7620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485057" y="3948658"/>
            <a:ext cx="843915" cy="0"/>
          </a:xfrm>
          <a:custGeom>
            <a:avLst/>
            <a:gdLst/>
            <a:ahLst/>
            <a:cxnLst/>
            <a:rect l="l" t="t" r="r" b="b"/>
            <a:pathLst>
              <a:path w="843914">
                <a:moveTo>
                  <a:pt x="0" y="0"/>
                </a:moveTo>
                <a:lnTo>
                  <a:pt x="836974" y="0"/>
                </a:lnTo>
                <a:lnTo>
                  <a:pt x="843324" y="0"/>
                </a:lnTo>
              </a:path>
            </a:pathLst>
          </a:custGeom>
          <a:ln w="127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322025" y="3910558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0" y="76200"/>
                </a:lnTo>
                <a:lnTo>
                  <a:pt x="7620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948823" y="3046463"/>
            <a:ext cx="0" cy="1692275"/>
          </a:xfrm>
          <a:custGeom>
            <a:avLst/>
            <a:gdLst/>
            <a:ahLst/>
            <a:cxnLst/>
            <a:rect l="l" t="t" r="r" b="b"/>
            <a:pathLst>
              <a:path h="1692275">
                <a:moveTo>
                  <a:pt x="0" y="1692059"/>
                </a:moveTo>
                <a:lnTo>
                  <a:pt x="0" y="0"/>
                </a:lnTo>
              </a:path>
            </a:pathLst>
          </a:custGeom>
          <a:ln w="127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945763" y="4735626"/>
            <a:ext cx="375920" cy="0"/>
          </a:xfrm>
          <a:custGeom>
            <a:avLst/>
            <a:gdLst/>
            <a:ahLst/>
            <a:cxnLst/>
            <a:rect l="l" t="t" r="r" b="b"/>
            <a:pathLst>
              <a:path w="375920">
                <a:moveTo>
                  <a:pt x="0" y="0"/>
                </a:moveTo>
                <a:lnTo>
                  <a:pt x="368973" y="0"/>
                </a:lnTo>
                <a:lnTo>
                  <a:pt x="375323" y="0"/>
                </a:lnTo>
              </a:path>
            </a:pathLst>
          </a:custGeom>
          <a:ln w="127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314736" y="469752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0" y="76199"/>
                </a:lnTo>
                <a:lnTo>
                  <a:pt x="76200" y="38099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945763" y="3050349"/>
            <a:ext cx="375920" cy="0"/>
          </a:xfrm>
          <a:custGeom>
            <a:avLst/>
            <a:gdLst/>
            <a:ahLst/>
            <a:cxnLst/>
            <a:rect l="l" t="t" r="r" b="b"/>
            <a:pathLst>
              <a:path w="375920">
                <a:moveTo>
                  <a:pt x="0" y="0"/>
                </a:moveTo>
                <a:lnTo>
                  <a:pt x="368973" y="0"/>
                </a:lnTo>
                <a:lnTo>
                  <a:pt x="375323" y="0"/>
                </a:lnTo>
              </a:path>
            </a:pathLst>
          </a:custGeom>
          <a:ln w="127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314736" y="3012249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0" y="76200"/>
                </a:lnTo>
                <a:lnTo>
                  <a:pt x="7620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319979" y="3923258"/>
            <a:ext cx="1175385" cy="0"/>
          </a:xfrm>
          <a:custGeom>
            <a:avLst/>
            <a:gdLst/>
            <a:ahLst/>
            <a:cxnLst/>
            <a:rect l="l" t="t" r="r" b="b"/>
            <a:pathLst>
              <a:path w="1175385">
                <a:moveTo>
                  <a:pt x="0" y="0"/>
                </a:moveTo>
                <a:lnTo>
                  <a:pt x="1168883" y="0"/>
                </a:lnTo>
                <a:lnTo>
                  <a:pt x="1175233" y="0"/>
                </a:lnTo>
              </a:path>
            </a:pathLst>
          </a:custGeom>
          <a:ln w="127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488874" y="3885158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0" y="76200"/>
                </a:lnTo>
                <a:lnTo>
                  <a:pt x="76199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319979" y="3081286"/>
            <a:ext cx="1175385" cy="0"/>
          </a:xfrm>
          <a:custGeom>
            <a:avLst/>
            <a:gdLst/>
            <a:ahLst/>
            <a:cxnLst/>
            <a:rect l="l" t="t" r="r" b="b"/>
            <a:pathLst>
              <a:path w="1175385">
                <a:moveTo>
                  <a:pt x="0" y="0"/>
                </a:moveTo>
                <a:lnTo>
                  <a:pt x="1168883" y="0"/>
                </a:lnTo>
                <a:lnTo>
                  <a:pt x="1175233" y="0"/>
                </a:lnTo>
              </a:path>
            </a:pathLst>
          </a:custGeom>
          <a:ln w="127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488874" y="304318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0" y="76200"/>
                </a:lnTo>
                <a:lnTo>
                  <a:pt x="76199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319979" y="4714773"/>
            <a:ext cx="1175385" cy="0"/>
          </a:xfrm>
          <a:custGeom>
            <a:avLst/>
            <a:gdLst/>
            <a:ahLst/>
            <a:cxnLst/>
            <a:rect l="l" t="t" r="r" b="b"/>
            <a:pathLst>
              <a:path w="1175385">
                <a:moveTo>
                  <a:pt x="0" y="0"/>
                </a:moveTo>
                <a:lnTo>
                  <a:pt x="1168883" y="0"/>
                </a:lnTo>
                <a:lnTo>
                  <a:pt x="1175233" y="0"/>
                </a:lnTo>
              </a:path>
            </a:pathLst>
          </a:custGeom>
          <a:ln w="127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488874" y="4676673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0" y="76200"/>
                </a:lnTo>
                <a:lnTo>
                  <a:pt x="76199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984566" y="3081286"/>
            <a:ext cx="1175385" cy="0"/>
          </a:xfrm>
          <a:custGeom>
            <a:avLst/>
            <a:gdLst/>
            <a:ahLst/>
            <a:cxnLst/>
            <a:rect l="l" t="t" r="r" b="b"/>
            <a:pathLst>
              <a:path w="1175384">
                <a:moveTo>
                  <a:pt x="0" y="0"/>
                </a:moveTo>
                <a:lnTo>
                  <a:pt x="1168883" y="0"/>
                </a:lnTo>
                <a:lnTo>
                  <a:pt x="1175233" y="0"/>
                </a:lnTo>
              </a:path>
            </a:pathLst>
          </a:custGeom>
          <a:ln w="127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153449" y="304318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0" y="76200"/>
                </a:lnTo>
                <a:lnTo>
                  <a:pt x="7620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984566" y="3923258"/>
            <a:ext cx="1175385" cy="0"/>
          </a:xfrm>
          <a:custGeom>
            <a:avLst/>
            <a:gdLst/>
            <a:ahLst/>
            <a:cxnLst/>
            <a:rect l="l" t="t" r="r" b="b"/>
            <a:pathLst>
              <a:path w="1175384">
                <a:moveTo>
                  <a:pt x="0" y="0"/>
                </a:moveTo>
                <a:lnTo>
                  <a:pt x="1168883" y="0"/>
                </a:lnTo>
                <a:lnTo>
                  <a:pt x="1175233" y="0"/>
                </a:lnTo>
              </a:path>
            </a:pathLst>
          </a:custGeom>
          <a:ln w="127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153449" y="3885158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0" y="0"/>
                </a:moveTo>
                <a:lnTo>
                  <a:pt x="0" y="76200"/>
                </a:lnTo>
                <a:lnTo>
                  <a:pt x="7620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6577672" y="1925300"/>
            <a:ext cx="1413510" cy="447202"/>
          </a:xfrm>
          <a:prstGeom prst="rect">
            <a:avLst/>
          </a:prstGeom>
          <a:solidFill>
            <a:srgbClr val="C84C2D"/>
          </a:solidFill>
        </p:spPr>
        <p:txBody>
          <a:bodyPr vert="horz" wrap="square" lIns="0" tIns="88900" rIns="0" bIns="0" rtlCol="0">
            <a:spAutoFit/>
          </a:bodyPr>
          <a:lstStyle/>
          <a:p>
            <a:pPr marL="381635">
              <a:lnSpc>
                <a:spcPct val="100000"/>
              </a:lnSpc>
              <a:spcBef>
                <a:spcPts val="700"/>
              </a:spcBef>
            </a:pPr>
            <a:r>
              <a:rPr lang="vi-VN" sz="1600" spc="-2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1600" spc="-25" dirty="0" err="1">
                <a:solidFill>
                  <a:srgbClr val="FFFFFF"/>
                </a:solidFill>
                <a:latin typeface="Arial"/>
                <a:cs typeface="Arial"/>
              </a:rPr>
              <a:t>unning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0834420" y="3923258"/>
            <a:ext cx="690245" cy="0"/>
          </a:xfrm>
          <a:custGeom>
            <a:avLst/>
            <a:gdLst/>
            <a:ahLst/>
            <a:cxnLst/>
            <a:rect l="l" t="t" r="r" b="b"/>
            <a:pathLst>
              <a:path w="690245">
                <a:moveTo>
                  <a:pt x="0" y="0"/>
                </a:moveTo>
                <a:lnTo>
                  <a:pt x="689703" y="0"/>
                </a:lnTo>
              </a:path>
            </a:pathLst>
          </a:custGeom>
          <a:ln w="12700">
            <a:solidFill>
              <a:srgbClr val="929292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1500066" y="2177427"/>
            <a:ext cx="0" cy="1746250"/>
          </a:xfrm>
          <a:custGeom>
            <a:avLst/>
            <a:gdLst/>
            <a:ahLst/>
            <a:cxnLst/>
            <a:rect l="l" t="t" r="r" b="b"/>
            <a:pathLst>
              <a:path h="1746250">
                <a:moveTo>
                  <a:pt x="0" y="1745830"/>
                </a:moveTo>
                <a:lnTo>
                  <a:pt x="0" y="0"/>
                </a:lnTo>
              </a:path>
            </a:pathLst>
          </a:custGeom>
          <a:ln w="12700">
            <a:solidFill>
              <a:srgbClr val="929292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055647" y="2176526"/>
            <a:ext cx="3456304" cy="0"/>
          </a:xfrm>
          <a:custGeom>
            <a:avLst/>
            <a:gdLst/>
            <a:ahLst/>
            <a:cxnLst/>
            <a:rect l="l" t="t" r="r" b="b"/>
            <a:pathLst>
              <a:path w="3456304">
                <a:moveTo>
                  <a:pt x="0" y="0"/>
                </a:moveTo>
                <a:lnTo>
                  <a:pt x="6350" y="0"/>
                </a:lnTo>
                <a:lnTo>
                  <a:pt x="3455758" y="0"/>
                </a:lnTo>
              </a:path>
            </a:pathLst>
          </a:custGeom>
          <a:ln w="12700">
            <a:solidFill>
              <a:srgbClr val="929292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985797" y="2138426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0060800" y="4170019"/>
            <a:ext cx="0" cy="1558290"/>
          </a:xfrm>
          <a:custGeom>
            <a:avLst/>
            <a:gdLst/>
            <a:ahLst/>
            <a:cxnLst/>
            <a:rect l="l" t="t" r="r" b="b"/>
            <a:pathLst>
              <a:path h="1558289">
                <a:moveTo>
                  <a:pt x="0" y="1557908"/>
                </a:moveTo>
                <a:lnTo>
                  <a:pt x="0" y="0"/>
                </a:lnTo>
              </a:path>
            </a:pathLst>
          </a:custGeom>
          <a:ln w="12700">
            <a:solidFill>
              <a:srgbClr val="929292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803055" y="5734720"/>
            <a:ext cx="7259320" cy="0"/>
          </a:xfrm>
          <a:custGeom>
            <a:avLst/>
            <a:gdLst/>
            <a:ahLst/>
            <a:cxnLst/>
            <a:rect l="l" t="t" r="r" b="b"/>
            <a:pathLst>
              <a:path w="7259320">
                <a:moveTo>
                  <a:pt x="0" y="0"/>
                </a:moveTo>
                <a:lnTo>
                  <a:pt x="7259256" y="0"/>
                </a:lnTo>
              </a:path>
            </a:pathLst>
          </a:custGeom>
          <a:ln w="12700">
            <a:solidFill>
              <a:srgbClr val="929292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773045" y="4365028"/>
            <a:ext cx="0" cy="1382395"/>
          </a:xfrm>
          <a:custGeom>
            <a:avLst/>
            <a:gdLst/>
            <a:ahLst/>
            <a:cxnLst/>
            <a:rect l="l" t="t" r="r" b="b"/>
            <a:pathLst>
              <a:path h="1382395">
                <a:moveTo>
                  <a:pt x="0" y="0"/>
                </a:moveTo>
                <a:lnTo>
                  <a:pt x="0" y="1381836"/>
                </a:lnTo>
              </a:path>
            </a:pathLst>
          </a:custGeom>
          <a:ln w="12700">
            <a:solidFill>
              <a:srgbClr val="929292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734945" y="4295178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0060800" y="2505711"/>
            <a:ext cx="0" cy="334010"/>
          </a:xfrm>
          <a:custGeom>
            <a:avLst/>
            <a:gdLst/>
            <a:ahLst/>
            <a:cxnLst/>
            <a:rect l="l" t="t" r="r" b="b"/>
            <a:pathLst>
              <a:path h="334010">
                <a:moveTo>
                  <a:pt x="0" y="333729"/>
                </a:moveTo>
                <a:lnTo>
                  <a:pt x="0" y="0"/>
                </a:lnTo>
              </a:path>
            </a:pathLst>
          </a:custGeom>
          <a:ln w="12700">
            <a:solidFill>
              <a:srgbClr val="929292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798203" y="2525356"/>
            <a:ext cx="7269480" cy="0"/>
          </a:xfrm>
          <a:custGeom>
            <a:avLst/>
            <a:gdLst/>
            <a:ahLst/>
            <a:cxnLst/>
            <a:rect l="l" t="t" r="r" b="b"/>
            <a:pathLst>
              <a:path w="7269480">
                <a:moveTo>
                  <a:pt x="0" y="0"/>
                </a:moveTo>
                <a:lnTo>
                  <a:pt x="7268933" y="0"/>
                </a:lnTo>
              </a:path>
            </a:pathLst>
          </a:custGeom>
          <a:ln w="12700">
            <a:solidFill>
              <a:srgbClr val="929292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773045" y="2524353"/>
            <a:ext cx="0" cy="908685"/>
          </a:xfrm>
          <a:custGeom>
            <a:avLst/>
            <a:gdLst/>
            <a:ahLst/>
            <a:cxnLst/>
            <a:rect l="l" t="t" r="r" b="b"/>
            <a:pathLst>
              <a:path h="908685">
                <a:moveTo>
                  <a:pt x="0" y="0"/>
                </a:moveTo>
                <a:lnTo>
                  <a:pt x="0" y="908161"/>
                </a:lnTo>
              </a:path>
            </a:pathLst>
          </a:custGeom>
          <a:ln w="12700">
            <a:solidFill>
              <a:srgbClr val="929292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734945" y="3426155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0"/>
                </a:lnTo>
                <a:lnTo>
                  <a:pt x="381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9292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284237" y="2409126"/>
            <a:ext cx="0" cy="269875"/>
          </a:xfrm>
          <a:custGeom>
            <a:avLst/>
            <a:gdLst/>
            <a:ahLst/>
            <a:cxnLst/>
            <a:rect l="l" t="t" r="r" b="b"/>
            <a:pathLst>
              <a:path h="269875">
                <a:moveTo>
                  <a:pt x="0" y="0"/>
                </a:moveTo>
                <a:lnTo>
                  <a:pt x="0" y="269819"/>
                </a:lnTo>
              </a:path>
            </a:pathLst>
          </a:custGeom>
          <a:ln w="127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246137" y="2672588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0"/>
                </a:lnTo>
                <a:lnTo>
                  <a:pt x="381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284237" y="3361499"/>
            <a:ext cx="0" cy="129539"/>
          </a:xfrm>
          <a:custGeom>
            <a:avLst/>
            <a:gdLst/>
            <a:ahLst/>
            <a:cxnLst/>
            <a:rect l="l" t="t" r="r" b="b"/>
            <a:pathLst>
              <a:path h="129539">
                <a:moveTo>
                  <a:pt x="0" y="0"/>
                </a:moveTo>
                <a:lnTo>
                  <a:pt x="0" y="129313"/>
                </a:lnTo>
              </a:path>
            </a:pathLst>
          </a:custGeom>
          <a:ln w="127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246137" y="348446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0"/>
                </a:lnTo>
                <a:lnTo>
                  <a:pt x="381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284237" y="4177106"/>
            <a:ext cx="0" cy="129539"/>
          </a:xfrm>
          <a:custGeom>
            <a:avLst/>
            <a:gdLst/>
            <a:ahLst/>
            <a:cxnLst/>
            <a:rect l="l" t="t" r="r" b="b"/>
            <a:pathLst>
              <a:path h="129539">
                <a:moveTo>
                  <a:pt x="0" y="0"/>
                </a:moveTo>
                <a:lnTo>
                  <a:pt x="0" y="129313"/>
                </a:lnTo>
              </a:path>
            </a:pathLst>
          </a:custGeom>
          <a:ln w="127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246137" y="4300067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76200" y="0"/>
                </a:moveTo>
                <a:lnTo>
                  <a:pt x="0" y="0"/>
                </a:lnTo>
                <a:lnTo>
                  <a:pt x="38100" y="76200"/>
                </a:lnTo>
                <a:lnTo>
                  <a:pt x="7620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2EFDED5D-7BAD-0C4B-9B7D-9CDCFBBF37D1}"/>
              </a:ext>
            </a:extLst>
          </p:cNvPr>
          <p:cNvSpPr txBox="1"/>
          <p:nvPr/>
        </p:nvSpPr>
        <p:spPr>
          <a:xfrm>
            <a:off x="6577672" y="4432744"/>
            <a:ext cx="1420723" cy="545245"/>
          </a:xfrm>
          <a:prstGeom prst="rect">
            <a:avLst/>
          </a:prstGeom>
          <a:noFill/>
          <a:ln w="28575">
            <a:solidFill>
              <a:srgbClr val="C84C2C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BCEC6F55-1B19-6241-A52D-9CE76C6D3084}"/>
              </a:ext>
            </a:extLst>
          </p:cNvPr>
          <p:cNvSpPr txBox="1"/>
          <p:nvPr/>
        </p:nvSpPr>
        <p:spPr>
          <a:xfrm>
            <a:off x="4414240" y="4527565"/>
            <a:ext cx="888364" cy="450615"/>
          </a:xfrm>
          <a:prstGeom prst="rect">
            <a:avLst/>
          </a:prstGeom>
          <a:noFill/>
          <a:ln w="28575">
            <a:solidFill>
              <a:srgbClr val="C84C2C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</a:t>
            </a:r>
          </a:p>
        </p:txBody>
      </p:sp>
    </p:spTree>
    <p:extLst>
      <p:ext uri="{BB962C8B-B14F-4D97-AF65-F5344CB8AC3E}">
        <p14:creationId xmlns:p14="http://schemas.microsoft.com/office/powerpoint/2010/main" val="2015579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93494"/>
            <a:ext cx="302260" cy="5045075"/>
          </a:xfrm>
          <a:custGeom>
            <a:avLst/>
            <a:gdLst/>
            <a:ahLst/>
            <a:cxnLst/>
            <a:rect l="l" t="t" r="r" b="b"/>
            <a:pathLst>
              <a:path w="302260" h="5045075">
                <a:moveTo>
                  <a:pt x="0" y="0"/>
                </a:moveTo>
                <a:lnTo>
                  <a:pt x="302182" y="0"/>
                </a:lnTo>
                <a:lnTo>
                  <a:pt x="302182" y="5044762"/>
                </a:lnTo>
                <a:lnTo>
                  <a:pt x="0" y="5044762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962875"/>
            <a:ext cx="6639559" cy="0"/>
          </a:xfrm>
          <a:custGeom>
            <a:avLst/>
            <a:gdLst/>
            <a:ahLst/>
            <a:cxnLst/>
            <a:rect l="l" t="t" r="r" b="b"/>
            <a:pathLst>
              <a:path w="6639559">
                <a:moveTo>
                  <a:pt x="0" y="0"/>
                </a:moveTo>
                <a:lnTo>
                  <a:pt x="6638963" y="0"/>
                </a:lnTo>
              </a:path>
            </a:pathLst>
          </a:custGeom>
          <a:ln w="889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621795" y="787615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19">
                <a:moveTo>
                  <a:pt x="0" y="0"/>
                </a:moveTo>
                <a:lnTo>
                  <a:pt x="0" y="350520"/>
                </a:lnTo>
                <a:lnTo>
                  <a:pt x="350520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638962" y="962875"/>
            <a:ext cx="5027295" cy="0"/>
          </a:xfrm>
          <a:custGeom>
            <a:avLst/>
            <a:gdLst/>
            <a:ahLst/>
            <a:cxnLst/>
            <a:rect l="l" t="t" r="r" b="b"/>
            <a:pathLst>
              <a:path w="5027295">
                <a:moveTo>
                  <a:pt x="0" y="0"/>
                </a:moveTo>
                <a:lnTo>
                  <a:pt x="4982819" y="0"/>
                </a:lnTo>
                <a:lnTo>
                  <a:pt x="5027269" y="0"/>
                </a:lnTo>
              </a:path>
            </a:pathLst>
          </a:custGeom>
          <a:ln w="889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621782" y="787615"/>
            <a:ext cx="351155" cy="350520"/>
          </a:xfrm>
          <a:custGeom>
            <a:avLst/>
            <a:gdLst/>
            <a:ahLst/>
            <a:cxnLst/>
            <a:rect l="l" t="t" r="r" b="b"/>
            <a:pathLst>
              <a:path w="351154" h="350519">
                <a:moveTo>
                  <a:pt x="0" y="0"/>
                </a:moveTo>
                <a:lnTo>
                  <a:pt x="0" y="350520"/>
                </a:lnTo>
                <a:lnTo>
                  <a:pt x="350532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606" y="3776598"/>
            <a:ext cx="12146915" cy="0"/>
          </a:xfrm>
          <a:custGeom>
            <a:avLst/>
            <a:gdLst/>
            <a:ahLst/>
            <a:cxnLst/>
            <a:rect l="l" t="t" r="r" b="b"/>
            <a:pathLst>
              <a:path w="12146915">
                <a:moveTo>
                  <a:pt x="0" y="0"/>
                </a:moveTo>
                <a:lnTo>
                  <a:pt x="12146393" y="0"/>
                </a:lnTo>
              </a:path>
            </a:pathLst>
          </a:custGeom>
          <a:ln w="381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95917" y="360133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58694" y="360133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921468" y="360133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384253" y="360133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847027" y="360133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309812" y="360133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771202" y="360133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1235372" y="360133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pPr algn="ctr"/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789035" y="3201259"/>
            <a:ext cx="11689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vi-V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 Days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381468" y="2985816"/>
            <a:ext cx="1080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AU" sz="1400" spc="-3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weekdays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629900" y="3215173"/>
            <a:ext cx="1080000" cy="214354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5400" marR="5080" indent="-12700" algn="ctr">
              <a:lnSpc>
                <a:spcPct val="101200"/>
              </a:lnSpc>
              <a:spcBef>
                <a:spcPts val="80"/>
              </a:spcBef>
            </a:pPr>
            <a:r>
              <a:rPr lang="vi-VN" sz="1400" spc="-1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Tuning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-8254" y="4627549"/>
            <a:ext cx="215444" cy="782955"/>
          </a:xfrm>
          <a:prstGeom prst="rect">
            <a:avLst/>
          </a:prstGeom>
        </p:spPr>
        <p:txBody>
          <a:bodyPr vert="vert270" wrap="square" lIns="0" tIns="8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14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Rejected</a:t>
            </a:r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-8254" y="1819020"/>
            <a:ext cx="215444" cy="835660"/>
          </a:xfrm>
          <a:prstGeom prst="rect">
            <a:avLst/>
          </a:prstGeom>
        </p:spPr>
        <p:txBody>
          <a:bodyPr vert="vert270" wrap="square" lIns="0" tIns="8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1400" b="1" spc="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Accepted</a:t>
            </a:r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393700" y="203200"/>
            <a:ext cx="70281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70" dirty="0">
                <a:solidFill>
                  <a:srgbClr val="C84C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r>
              <a:rPr sz="3600" spc="-400" dirty="0">
                <a:solidFill>
                  <a:srgbClr val="C84C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spc="-18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engineering</a:t>
            </a:r>
            <a:r>
              <a:rPr sz="3600" spc="-39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sz="3600" spc="-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spc="-16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sz="3600" spc="-39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spc="-19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tuning</a:t>
            </a:r>
            <a:endParaRPr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C856E76D-3E32-594A-B590-B63CB8AABCB7}"/>
              </a:ext>
            </a:extLst>
          </p:cNvPr>
          <p:cNvSpPr txBox="1"/>
          <p:nvPr/>
        </p:nvSpPr>
        <p:spPr>
          <a:xfrm>
            <a:off x="6022572" y="2690863"/>
            <a:ext cx="16404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variables “Total Number Contact”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6D153265-5694-CC4A-BF4C-2C17EF8DF7D3}"/>
              </a:ext>
            </a:extLst>
          </p:cNvPr>
          <p:cNvSpPr txBox="1"/>
          <p:nvPr/>
        </p:nvSpPr>
        <p:spPr>
          <a:xfrm>
            <a:off x="7503903" y="2690863"/>
            <a:ext cx="16404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 customer related variables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CA636F39-7EB6-B249-92AC-1FC21F18BAA7}"/>
              </a:ext>
            </a:extLst>
          </p:cNvPr>
          <p:cNvGrpSpPr/>
          <p:nvPr/>
        </p:nvGrpSpPr>
        <p:grpSpPr>
          <a:xfrm>
            <a:off x="3379580" y="5252762"/>
            <a:ext cx="5432839" cy="1402038"/>
            <a:chOff x="3021776" y="5192819"/>
            <a:chExt cx="5432839" cy="1402038"/>
          </a:xfrm>
        </p:grpSpPr>
        <p:sp>
          <p:nvSpPr>
            <p:cNvPr id="27" name="object 27"/>
            <p:cNvSpPr txBox="1"/>
            <p:nvPr/>
          </p:nvSpPr>
          <p:spPr>
            <a:xfrm>
              <a:off x="3021776" y="5192819"/>
              <a:ext cx="1128430" cy="382156"/>
            </a:xfrm>
            <a:prstGeom prst="rect">
              <a:avLst/>
            </a:prstGeom>
          </p:spPr>
          <p:txBody>
            <a:bodyPr vert="horz" wrap="square" lIns="0" tIns="12700" rIns="0" bIns="0" rtlCol="0" anchor="ctr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vi-VN" sz="2400" i="1" spc="120" baseline="-20833" dirty="0">
                  <a:solidFill>
                    <a:srgbClr val="C84C2D"/>
                  </a:solidFill>
                  <a:latin typeface="Times New Roman"/>
                  <a:cs typeface="Times New Roman"/>
                </a:rPr>
                <a:t>Sensitivity</a:t>
              </a:r>
              <a:endParaRPr sz="1100" dirty="0">
                <a:latin typeface="Times New Roman"/>
                <a:cs typeface="Times New Roman"/>
              </a:endParaRPr>
            </a:p>
          </p:txBody>
        </p:sp>
        <p:sp>
          <p:nvSpPr>
            <p:cNvPr id="28" name="object 28"/>
            <p:cNvSpPr txBox="1"/>
            <p:nvPr/>
          </p:nvSpPr>
          <p:spPr>
            <a:xfrm>
              <a:off x="4017507" y="5279159"/>
              <a:ext cx="1392555" cy="3366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31115" algn="ctr">
                <a:lnSpc>
                  <a:spcPts val="2730"/>
                </a:lnSpc>
                <a:spcBef>
                  <a:spcPts val="100"/>
                </a:spcBef>
              </a:pPr>
              <a:r>
                <a:rPr lang="vi-VN"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34.4%</a:t>
              </a:r>
              <a:endParaRPr lang="en-AU" sz="2000" dirty="0">
                <a:latin typeface="Arial"/>
                <a:cs typeface="Arial"/>
              </a:endParaRPr>
            </a:p>
          </p:txBody>
        </p:sp>
        <p:sp>
          <p:nvSpPr>
            <p:cNvPr id="31" name="object 28">
              <a:extLst>
                <a:ext uri="{FF2B5EF4-FFF2-40B4-BE49-F238E27FC236}">
                  <a16:creationId xmlns="" xmlns:a16="http://schemas.microsoft.com/office/drawing/2014/main" id="{062BC6F7-1943-234B-BEEC-EAA3BF7DB3E1}"/>
                </a:ext>
              </a:extLst>
            </p:cNvPr>
            <p:cNvSpPr txBox="1"/>
            <p:nvPr/>
          </p:nvSpPr>
          <p:spPr>
            <a:xfrm>
              <a:off x="7062060" y="5279159"/>
              <a:ext cx="1392555" cy="3366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31115" algn="ctr">
                <a:lnSpc>
                  <a:spcPts val="2730"/>
                </a:lnSpc>
                <a:spcBef>
                  <a:spcPts val="100"/>
                </a:spcBef>
              </a:pPr>
              <a:r>
                <a:rPr lang="vi-VN"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 47.9</a:t>
              </a:r>
              <a:r>
                <a:rPr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%</a:t>
              </a:r>
              <a:endParaRPr sz="2000" dirty="0">
                <a:latin typeface="Arial"/>
                <a:cs typeface="Arial"/>
              </a:endParaRPr>
            </a:p>
          </p:txBody>
        </p:sp>
        <p:sp>
          <p:nvSpPr>
            <p:cNvPr id="32" name="object 28">
              <a:extLst>
                <a:ext uri="{FF2B5EF4-FFF2-40B4-BE49-F238E27FC236}">
                  <a16:creationId xmlns="" xmlns:a16="http://schemas.microsoft.com/office/drawing/2014/main" id="{0245DAA8-D4E1-2A41-BA84-DF1385529851}"/>
                </a:ext>
              </a:extLst>
            </p:cNvPr>
            <p:cNvSpPr txBox="1"/>
            <p:nvPr/>
          </p:nvSpPr>
          <p:spPr>
            <a:xfrm>
              <a:off x="4017506" y="5863878"/>
              <a:ext cx="1392555" cy="3366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31115" algn="ctr">
                <a:lnSpc>
                  <a:spcPts val="2730"/>
                </a:lnSpc>
                <a:spcBef>
                  <a:spcPts val="100"/>
                </a:spcBef>
              </a:pPr>
              <a:r>
                <a:rPr lang="vi-VN"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64.5</a:t>
              </a:r>
              <a:r>
                <a:rPr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%</a:t>
              </a:r>
              <a:endParaRPr lang="en-AU" sz="2000" dirty="0">
                <a:latin typeface="Arial"/>
                <a:cs typeface="Arial"/>
              </a:endParaRPr>
            </a:p>
          </p:txBody>
        </p:sp>
        <p:sp>
          <p:nvSpPr>
            <p:cNvPr id="33" name="object 28">
              <a:extLst>
                <a:ext uri="{FF2B5EF4-FFF2-40B4-BE49-F238E27FC236}">
                  <a16:creationId xmlns="" xmlns:a16="http://schemas.microsoft.com/office/drawing/2014/main" id="{697245ED-4707-494E-A55F-C3D7BF6EDD01}"/>
                </a:ext>
              </a:extLst>
            </p:cNvPr>
            <p:cNvSpPr txBox="1"/>
            <p:nvPr/>
          </p:nvSpPr>
          <p:spPr>
            <a:xfrm>
              <a:off x="5485862" y="5838011"/>
              <a:ext cx="1392555" cy="3366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31115" algn="ctr">
                <a:lnSpc>
                  <a:spcPts val="2730"/>
                </a:lnSpc>
                <a:spcBef>
                  <a:spcPts val="100"/>
                </a:spcBef>
              </a:pPr>
              <a:r>
                <a:rPr lang="vi-VN"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63.8</a:t>
              </a:r>
              <a:r>
                <a:rPr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%</a:t>
              </a:r>
              <a:endParaRPr lang="en-AU" sz="2000" dirty="0">
                <a:latin typeface="Arial"/>
                <a:cs typeface="Arial"/>
              </a:endParaRPr>
            </a:p>
          </p:txBody>
        </p:sp>
        <p:sp>
          <p:nvSpPr>
            <p:cNvPr id="34" name="object 28">
              <a:extLst>
                <a:ext uri="{FF2B5EF4-FFF2-40B4-BE49-F238E27FC236}">
                  <a16:creationId xmlns="" xmlns:a16="http://schemas.microsoft.com/office/drawing/2014/main" id="{A4095655-6603-724B-A296-F8B134A20930}"/>
                </a:ext>
              </a:extLst>
            </p:cNvPr>
            <p:cNvSpPr txBox="1"/>
            <p:nvPr/>
          </p:nvSpPr>
          <p:spPr>
            <a:xfrm>
              <a:off x="7062060" y="5831100"/>
              <a:ext cx="1392555" cy="3366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31115" algn="ctr">
                <a:lnSpc>
                  <a:spcPts val="2730"/>
                </a:lnSpc>
                <a:spcBef>
                  <a:spcPts val="100"/>
                </a:spcBef>
              </a:pPr>
              <a:r>
                <a:rPr lang="vi-VN"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62.0</a:t>
              </a:r>
              <a:r>
                <a:rPr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%</a:t>
              </a:r>
              <a:endParaRPr lang="en-AU" sz="2000" dirty="0">
                <a:latin typeface="Arial"/>
                <a:cs typeface="Arial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="" xmlns:a16="http://schemas.microsoft.com/office/drawing/2014/main" id="{2B761078-B9D1-144D-9CF5-73004E69B15B}"/>
                </a:ext>
              </a:extLst>
            </p:cNvPr>
            <p:cNvSpPr txBox="1"/>
            <p:nvPr/>
          </p:nvSpPr>
          <p:spPr>
            <a:xfrm>
              <a:off x="5345548" y="6256303"/>
              <a:ext cx="15985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Random Forest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767A5B4C-0BA8-5743-A0FE-5730B5E6DF45}"/>
                </a:ext>
              </a:extLst>
            </p:cNvPr>
            <p:cNvSpPr txBox="1"/>
            <p:nvPr/>
          </p:nvSpPr>
          <p:spPr>
            <a:xfrm>
              <a:off x="7269701" y="6256303"/>
              <a:ext cx="11208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XG Boost 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35AC59DE-F974-CC4F-8281-937DEB8F4F3D}"/>
                </a:ext>
              </a:extLst>
            </p:cNvPr>
            <p:cNvSpPr txBox="1"/>
            <p:nvPr/>
          </p:nvSpPr>
          <p:spPr>
            <a:xfrm>
              <a:off x="4324414" y="6256303"/>
              <a:ext cx="6303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GLM</a:t>
              </a:r>
            </a:p>
          </p:txBody>
        </p:sp>
        <p:sp>
          <p:nvSpPr>
            <p:cNvPr id="42" name="object 27">
              <a:extLst>
                <a:ext uri="{FF2B5EF4-FFF2-40B4-BE49-F238E27FC236}">
                  <a16:creationId xmlns="" xmlns:a16="http://schemas.microsoft.com/office/drawing/2014/main" id="{CA0223A5-6D6F-5846-A4E4-885A31EC3FA1}"/>
                </a:ext>
              </a:extLst>
            </p:cNvPr>
            <p:cNvSpPr txBox="1"/>
            <p:nvPr/>
          </p:nvSpPr>
          <p:spPr>
            <a:xfrm>
              <a:off x="3035104" y="5760183"/>
              <a:ext cx="1128430" cy="382156"/>
            </a:xfrm>
            <a:prstGeom prst="rect">
              <a:avLst/>
            </a:prstGeom>
          </p:spPr>
          <p:txBody>
            <a:bodyPr vert="horz" wrap="square" lIns="0" tIns="12700" rIns="0" bIns="0" rtlCol="0" anchor="ctr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vi-VN" sz="2400" i="1" spc="120" baseline="-2083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/>
                  <a:cs typeface="Times New Roman"/>
                </a:rPr>
                <a:t>Precision</a:t>
              </a:r>
              <a:endParaRPr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3" name="object 28">
              <a:extLst>
                <a:ext uri="{FF2B5EF4-FFF2-40B4-BE49-F238E27FC236}">
                  <a16:creationId xmlns="" xmlns:a16="http://schemas.microsoft.com/office/drawing/2014/main" id="{2E08CA92-E3FF-1C4B-8271-416FDD9CF75C}"/>
                </a:ext>
              </a:extLst>
            </p:cNvPr>
            <p:cNvSpPr txBox="1"/>
            <p:nvPr/>
          </p:nvSpPr>
          <p:spPr>
            <a:xfrm>
              <a:off x="5481311" y="5279158"/>
              <a:ext cx="1392555" cy="3366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31115" algn="ctr">
                <a:lnSpc>
                  <a:spcPts val="2730"/>
                </a:lnSpc>
                <a:spcBef>
                  <a:spcPts val="100"/>
                </a:spcBef>
              </a:pPr>
              <a:r>
                <a:rPr lang="vi-VN"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45.5</a:t>
              </a:r>
              <a:r>
                <a:rPr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%</a:t>
              </a:r>
              <a:endParaRPr lang="en-AU" sz="2000" dirty="0">
                <a:latin typeface="Arial"/>
                <a:cs typeface="Arial"/>
              </a:endParaRPr>
            </a:p>
          </p:txBody>
        </p:sp>
      </p:grpSp>
      <p:sp>
        <p:nvSpPr>
          <p:cNvPr id="45" name="object 18">
            <a:extLst>
              <a:ext uri="{FF2B5EF4-FFF2-40B4-BE49-F238E27FC236}">
                <a16:creationId xmlns="" xmlns:a16="http://schemas.microsoft.com/office/drawing/2014/main" id="{F834E453-7349-CC46-99BB-5265488A06B9}"/>
              </a:ext>
            </a:extLst>
          </p:cNvPr>
          <p:cNvSpPr txBox="1"/>
          <p:nvPr/>
        </p:nvSpPr>
        <p:spPr>
          <a:xfrm>
            <a:off x="1900137" y="3201259"/>
            <a:ext cx="10800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AU" sz="1400" spc="-3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 Duration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EBB2296E-FD36-C649-B367-F435C6DE3011}"/>
              </a:ext>
            </a:extLst>
          </p:cNvPr>
          <p:cNvSpPr txBox="1"/>
          <p:nvPr/>
        </p:nvSpPr>
        <p:spPr>
          <a:xfrm>
            <a:off x="8927604" y="2906307"/>
            <a:ext cx="1640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Numerical combination</a:t>
            </a:r>
          </a:p>
        </p:txBody>
      </p:sp>
      <p:sp>
        <p:nvSpPr>
          <p:cNvPr id="41" name="object 24">
            <a:extLst>
              <a:ext uri="{FF2B5EF4-FFF2-40B4-BE49-F238E27FC236}">
                <a16:creationId xmlns="" xmlns:a16="http://schemas.microsoft.com/office/drawing/2014/main" id="{045E7B8C-E1BC-5E40-9519-DD704512325B}"/>
              </a:ext>
            </a:extLst>
          </p:cNvPr>
          <p:cNvSpPr txBox="1"/>
          <p:nvPr/>
        </p:nvSpPr>
        <p:spPr>
          <a:xfrm>
            <a:off x="367633" y="2756875"/>
            <a:ext cx="1168899" cy="66242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5400" marR="5080" indent="-12700" algn="ctr">
              <a:lnSpc>
                <a:spcPct val="101200"/>
              </a:lnSpc>
              <a:spcBef>
                <a:spcPts val="80"/>
              </a:spcBef>
            </a:pPr>
            <a:r>
              <a:rPr lang="vi-VN" sz="1400" spc="-1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SMOTE</a:t>
            </a:r>
          </a:p>
          <a:p>
            <a:pPr marL="25400" marR="5080" indent="-12700" algn="ctr">
              <a:lnSpc>
                <a:spcPct val="101200"/>
              </a:lnSpc>
              <a:spcBef>
                <a:spcPts val="80"/>
              </a:spcBef>
            </a:pPr>
            <a:r>
              <a:rPr lang="vi-VN" sz="1400" spc="-1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Boostrap Target variable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B63C4EA3-D921-8F4F-AF62-36861E0E2AF7}"/>
              </a:ext>
            </a:extLst>
          </p:cNvPr>
          <p:cNvSpPr/>
          <p:nvPr/>
        </p:nvSpPr>
        <p:spPr>
          <a:xfrm>
            <a:off x="7476193" y="5124922"/>
            <a:ext cx="1244422" cy="1637355"/>
          </a:xfrm>
          <a:prstGeom prst="rect">
            <a:avLst/>
          </a:prstGeom>
          <a:noFill/>
          <a:ln w="28575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383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93494"/>
            <a:ext cx="302260" cy="5045075"/>
          </a:xfrm>
          <a:custGeom>
            <a:avLst/>
            <a:gdLst/>
            <a:ahLst/>
            <a:cxnLst/>
            <a:rect l="l" t="t" r="r" b="b"/>
            <a:pathLst>
              <a:path w="302260" h="5045075">
                <a:moveTo>
                  <a:pt x="0" y="0"/>
                </a:moveTo>
                <a:lnTo>
                  <a:pt x="302182" y="0"/>
                </a:lnTo>
                <a:lnTo>
                  <a:pt x="302182" y="5044762"/>
                </a:lnTo>
                <a:lnTo>
                  <a:pt x="0" y="5044762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962875"/>
            <a:ext cx="6639559" cy="0"/>
          </a:xfrm>
          <a:custGeom>
            <a:avLst/>
            <a:gdLst/>
            <a:ahLst/>
            <a:cxnLst/>
            <a:rect l="l" t="t" r="r" b="b"/>
            <a:pathLst>
              <a:path w="6639559">
                <a:moveTo>
                  <a:pt x="0" y="0"/>
                </a:moveTo>
                <a:lnTo>
                  <a:pt x="6638963" y="0"/>
                </a:lnTo>
              </a:path>
            </a:pathLst>
          </a:custGeom>
          <a:ln w="889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621795" y="787615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19">
                <a:moveTo>
                  <a:pt x="0" y="0"/>
                </a:moveTo>
                <a:lnTo>
                  <a:pt x="0" y="350520"/>
                </a:lnTo>
                <a:lnTo>
                  <a:pt x="350520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638962" y="962875"/>
            <a:ext cx="5027295" cy="0"/>
          </a:xfrm>
          <a:custGeom>
            <a:avLst/>
            <a:gdLst/>
            <a:ahLst/>
            <a:cxnLst/>
            <a:rect l="l" t="t" r="r" b="b"/>
            <a:pathLst>
              <a:path w="5027295">
                <a:moveTo>
                  <a:pt x="0" y="0"/>
                </a:moveTo>
                <a:lnTo>
                  <a:pt x="4982819" y="0"/>
                </a:lnTo>
                <a:lnTo>
                  <a:pt x="5027269" y="0"/>
                </a:lnTo>
              </a:path>
            </a:pathLst>
          </a:custGeom>
          <a:ln w="889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621782" y="787615"/>
            <a:ext cx="351155" cy="350520"/>
          </a:xfrm>
          <a:custGeom>
            <a:avLst/>
            <a:gdLst/>
            <a:ahLst/>
            <a:cxnLst/>
            <a:rect l="l" t="t" r="r" b="b"/>
            <a:pathLst>
              <a:path w="351154" h="350519">
                <a:moveTo>
                  <a:pt x="0" y="0"/>
                </a:moveTo>
                <a:lnTo>
                  <a:pt x="0" y="350520"/>
                </a:lnTo>
                <a:lnTo>
                  <a:pt x="350532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-8254" y="4627549"/>
            <a:ext cx="215444" cy="782955"/>
          </a:xfrm>
          <a:prstGeom prst="rect">
            <a:avLst/>
          </a:prstGeom>
        </p:spPr>
        <p:txBody>
          <a:bodyPr vert="vert270" wrap="square" lIns="0" tIns="8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14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Rejected</a:t>
            </a:r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-8254" y="1819020"/>
            <a:ext cx="215444" cy="835660"/>
          </a:xfrm>
          <a:prstGeom prst="rect">
            <a:avLst/>
          </a:prstGeom>
        </p:spPr>
        <p:txBody>
          <a:bodyPr vert="vert270" wrap="square" lIns="0" tIns="8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1400" b="1" spc="5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Accepted</a:t>
            </a:r>
            <a:endParaRPr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367633" y="81023"/>
            <a:ext cx="11604682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Due to the imbalance distribution of target variable, we first </a:t>
            </a:r>
            <a:r>
              <a:rPr lang="vi-VN" sz="2400" b="1" dirty="0">
                <a:solidFill>
                  <a:srgbClr val="C84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oversample positive label</a:t>
            </a: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This yields </a:t>
            </a:r>
            <a:r>
              <a:rPr lang="vi-V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significant improvement in performance</a:t>
            </a: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object 7">
            <a:extLst>
              <a:ext uri="{FF2B5EF4-FFF2-40B4-BE49-F238E27FC236}">
                <a16:creationId xmlns="" xmlns:a16="http://schemas.microsoft.com/office/drawing/2014/main" id="{592B2C08-7010-E844-8788-399C72E6B2BE}"/>
              </a:ext>
            </a:extLst>
          </p:cNvPr>
          <p:cNvSpPr/>
          <p:nvPr/>
        </p:nvSpPr>
        <p:spPr>
          <a:xfrm>
            <a:off x="302182" y="3776598"/>
            <a:ext cx="11890375" cy="0"/>
          </a:xfrm>
          <a:custGeom>
            <a:avLst/>
            <a:gdLst/>
            <a:ahLst/>
            <a:cxnLst/>
            <a:rect l="l" t="t" r="r" b="b"/>
            <a:pathLst>
              <a:path w="11890375">
                <a:moveTo>
                  <a:pt x="0" y="0"/>
                </a:moveTo>
                <a:lnTo>
                  <a:pt x="11889817" y="0"/>
                </a:lnTo>
              </a:path>
            </a:pathLst>
          </a:custGeom>
          <a:ln w="381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8">
            <a:extLst>
              <a:ext uri="{FF2B5EF4-FFF2-40B4-BE49-F238E27FC236}">
                <a16:creationId xmlns="" xmlns:a16="http://schemas.microsoft.com/office/drawing/2014/main" id="{8AF64509-1AC4-F54F-AE71-72CEB2A65CDB}"/>
              </a:ext>
            </a:extLst>
          </p:cNvPr>
          <p:cNvSpPr/>
          <p:nvPr/>
        </p:nvSpPr>
        <p:spPr>
          <a:xfrm>
            <a:off x="995917" y="3446964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9">
            <a:extLst>
              <a:ext uri="{FF2B5EF4-FFF2-40B4-BE49-F238E27FC236}">
                <a16:creationId xmlns="" xmlns:a16="http://schemas.microsoft.com/office/drawing/2014/main" id="{7846D51D-D73E-5844-B801-B28FD5C9E59B}"/>
              </a:ext>
            </a:extLst>
          </p:cNvPr>
          <p:cNvSpPr/>
          <p:nvPr/>
        </p:nvSpPr>
        <p:spPr>
          <a:xfrm>
            <a:off x="2458694" y="360133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10">
            <a:extLst>
              <a:ext uri="{FF2B5EF4-FFF2-40B4-BE49-F238E27FC236}">
                <a16:creationId xmlns="" xmlns:a16="http://schemas.microsoft.com/office/drawing/2014/main" id="{6F612A29-F740-4647-B896-7B9CABBE8E1E}"/>
              </a:ext>
            </a:extLst>
          </p:cNvPr>
          <p:cNvSpPr/>
          <p:nvPr/>
        </p:nvSpPr>
        <p:spPr>
          <a:xfrm>
            <a:off x="3921468" y="360133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11">
            <a:extLst>
              <a:ext uri="{FF2B5EF4-FFF2-40B4-BE49-F238E27FC236}">
                <a16:creationId xmlns="" xmlns:a16="http://schemas.microsoft.com/office/drawing/2014/main" id="{A21DAE89-0554-9A40-B6AE-EBE7F0DA3CE5}"/>
              </a:ext>
            </a:extLst>
          </p:cNvPr>
          <p:cNvSpPr/>
          <p:nvPr/>
        </p:nvSpPr>
        <p:spPr>
          <a:xfrm>
            <a:off x="5384253" y="360133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12">
            <a:extLst>
              <a:ext uri="{FF2B5EF4-FFF2-40B4-BE49-F238E27FC236}">
                <a16:creationId xmlns="" xmlns:a16="http://schemas.microsoft.com/office/drawing/2014/main" id="{B0125CEA-56AF-8F4D-9B13-ED9B2E69B12F}"/>
              </a:ext>
            </a:extLst>
          </p:cNvPr>
          <p:cNvSpPr/>
          <p:nvPr/>
        </p:nvSpPr>
        <p:spPr>
          <a:xfrm>
            <a:off x="6847027" y="360133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13">
            <a:extLst>
              <a:ext uri="{FF2B5EF4-FFF2-40B4-BE49-F238E27FC236}">
                <a16:creationId xmlns="" xmlns:a16="http://schemas.microsoft.com/office/drawing/2014/main" id="{64F5A385-4CD1-1441-BE31-6A1B44C4953F}"/>
              </a:ext>
            </a:extLst>
          </p:cNvPr>
          <p:cNvSpPr/>
          <p:nvPr/>
        </p:nvSpPr>
        <p:spPr>
          <a:xfrm>
            <a:off x="8324126" y="360133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14">
            <a:extLst>
              <a:ext uri="{FF2B5EF4-FFF2-40B4-BE49-F238E27FC236}">
                <a16:creationId xmlns="" xmlns:a16="http://schemas.microsoft.com/office/drawing/2014/main" id="{CB593931-E6AD-2648-BCC1-05DF29EE68F9}"/>
              </a:ext>
            </a:extLst>
          </p:cNvPr>
          <p:cNvSpPr/>
          <p:nvPr/>
        </p:nvSpPr>
        <p:spPr>
          <a:xfrm>
            <a:off x="9747827" y="360133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15">
            <a:extLst>
              <a:ext uri="{FF2B5EF4-FFF2-40B4-BE49-F238E27FC236}">
                <a16:creationId xmlns="" xmlns:a16="http://schemas.microsoft.com/office/drawing/2014/main" id="{3A0D0FAD-84D4-1B40-B4E3-670E72F27FB6}"/>
              </a:ext>
            </a:extLst>
          </p:cNvPr>
          <p:cNvSpPr/>
          <p:nvPr/>
        </p:nvSpPr>
        <p:spPr>
          <a:xfrm>
            <a:off x="11169900" y="360133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24">
            <a:extLst>
              <a:ext uri="{FF2B5EF4-FFF2-40B4-BE49-F238E27FC236}">
                <a16:creationId xmlns="" xmlns:a16="http://schemas.microsoft.com/office/drawing/2014/main" id="{F998AC0E-A08F-514E-B7D4-0E79903099EC}"/>
              </a:ext>
            </a:extLst>
          </p:cNvPr>
          <p:cNvSpPr/>
          <p:nvPr/>
        </p:nvSpPr>
        <p:spPr>
          <a:xfrm>
            <a:off x="1023246" y="3776598"/>
            <a:ext cx="11169015" cy="0"/>
          </a:xfrm>
          <a:custGeom>
            <a:avLst/>
            <a:gdLst/>
            <a:ahLst/>
            <a:cxnLst/>
            <a:rect l="l" t="t" r="r" b="b"/>
            <a:pathLst>
              <a:path w="11169015">
                <a:moveTo>
                  <a:pt x="0" y="0"/>
                </a:moveTo>
                <a:lnTo>
                  <a:pt x="11168753" y="0"/>
                </a:lnTo>
              </a:path>
            </a:pathLst>
          </a:custGeom>
          <a:ln w="381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17">
            <a:extLst>
              <a:ext uri="{FF2B5EF4-FFF2-40B4-BE49-F238E27FC236}">
                <a16:creationId xmlns="" xmlns:a16="http://schemas.microsoft.com/office/drawing/2014/main" id="{1A387C31-4001-CD44-8114-2FA6925897AF}"/>
              </a:ext>
            </a:extLst>
          </p:cNvPr>
          <p:cNvSpPr txBox="1"/>
          <p:nvPr/>
        </p:nvSpPr>
        <p:spPr>
          <a:xfrm>
            <a:off x="4789035" y="3191032"/>
            <a:ext cx="11689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vi-V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 Days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object 18">
            <a:extLst>
              <a:ext uri="{FF2B5EF4-FFF2-40B4-BE49-F238E27FC236}">
                <a16:creationId xmlns="" xmlns:a16="http://schemas.microsoft.com/office/drawing/2014/main" id="{38B7E8AB-7A27-A44D-8313-180EF31F14EC}"/>
              </a:ext>
            </a:extLst>
          </p:cNvPr>
          <p:cNvSpPr txBox="1"/>
          <p:nvPr/>
        </p:nvSpPr>
        <p:spPr>
          <a:xfrm>
            <a:off x="3381468" y="2975589"/>
            <a:ext cx="1080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AU" sz="1400" spc="-3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weekdays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object 24">
            <a:extLst>
              <a:ext uri="{FF2B5EF4-FFF2-40B4-BE49-F238E27FC236}">
                <a16:creationId xmlns="" xmlns:a16="http://schemas.microsoft.com/office/drawing/2014/main" id="{D9040DDC-45DD-B243-A1EC-82EFA4441CE6}"/>
              </a:ext>
            </a:extLst>
          </p:cNvPr>
          <p:cNvSpPr txBox="1"/>
          <p:nvPr/>
        </p:nvSpPr>
        <p:spPr>
          <a:xfrm>
            <a:off x="10629900" y="3204946"/>
            <a:ext cx="1080000" cy="214354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5400" marR="5080" indent="-12700" algn="ctr">
              <a:lnSpc>
                <a:spcPct val="101200"/>
              </a:lnSpc>
              <a:spcBef>
                <a:spcPts val="80"/>
              </a:spcBef>
            </a:pPr>
            <a:r>
              <a:rPr lang="vi-VN" sz="1400" spc="-1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Tuning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346C4412-5819-C043-ACE0-BCA68B56746F}"/>
              </a:ext>
            </a:extLst>
          </p:cNvPr>
          <p:cNvSpPr txBox="1"/>
          <p:nvPr/>
        </p:nvSpPr>
        <p:spPr>
          <a:xfrm>
            <a:off x="6022572" y="2680636"/>
            <a:ext cx="16404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variables “Total Number Contact”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="" xmlns:a16="http://schemas.microsoft.com/office/drawing/2014/main" id="{0620CBFB-719E-2949-B043-EC7C652D1422}"/>
              </a:ext>
            </a:extLst>
          </p:cNvPr>
          <p:cNvSpPr txBox="1"/>
          <p:nvPr/>
        </p:nvSpPr>
        <p:spPr>
          <a:xfrm>
            <a:off x="7503903" y="2680636"/>
            <a:ext cx="16404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 customer related variables</a:t>
            </a:r>
          </a:p>
        </p:txBody>
      </p:sp>
      <p:sp>
        <p:nvSpPr>
          <p:cNvPr id="62" name="object 24">
            <a:extLst>
              <a:ext uri="{FF2B5EF4-FFF2-40B4-BE49-F238E27FC236}">
                <a16:creationId xmlns="" xmlns:a16="http://schemas.microsoft.com/office/drawing/2014/main" id="{3284009B-D2E5-924F-A534-12DAFEF0E33D}"/>
              </a:ext>
            </a:extLst>
          </p:cNvPr>
          <p:cNvSpPr txBox="1"/>
          <p:nvPr/>
        </p:nvSpPr>
        <p:spPr>
          <a:xfrm>
            <a:off x="367633" y="2756875"/>
            <a:ext cx="1168899" cy="66242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5400" marR="5080" indent="-12700" algn="ctr">
              <a:lnSpc>
                <a:spcPct val="101200"/>
              </a:lnSpc>
              <a:spcBef>
                <a:spcPts val="80"/>
              </a:spcBef>
            </a:pPr>
            <a:r>
              <a:rPr lang="vi-VN" sz="1400" spc="-15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SMOTE</a:t>
            </a:r>
          </a:p>
          <a:p>
            <a:pPr marL="25400" marR="5080" indent="-12700" algn="ctr">
              <a:lnSpc>
                <a:spcPct val="101200"/>
              </a:lnSpc>
              <a:spcBef>
                <a:spcPts val="80"/>
              </a:spcBef>
            </a:pPr>
            <a:r>
              <a:rPr lang="vi-VN" sz="1400" spc="-15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Boostrap Target variable</a:t>
            </a:r>
            <a:endParaRPr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object 18">
            <a:extLst>
              <a:ext uri="{FF2B5EF4-FFF2-40B4-BE49-F238E27FC236}">
                <a16:creationId xmlns="" xmlns:a16="http://schemas.microsoft.com/office/drawing/2014/main" id="{8108A54E-973D-8D4D-88E5-0F50B4E1F110}"/>
              </a:ext>
            </a:extLst>
          </p:cNvPr>
          <p:cNvSpPr txBox="1"/>
          <p:nvPr/>
        </p:nvSpPr>
        <p:spPr>
          <a:xfrm>
            <a:off x="1888732" y="3191032"/>
            <a:ext cx="10800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AU" sz="1400" spc="-3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 Duration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E61D0458-FA79-D747-99D2-6DEF8D5CCE39}"/>
              </a:ext>
            </a:extLst>
          </p:cNvPr>
          <p:cNvSpPr txBox="1"/>
          <p:nvPr/>
        </p:nvSpPr>
        <p:spPr>
          <a:xfrm>
            <a:off x="8927604" y="2896080"/>
            <a:ext cx="1640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Numerical combination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="" xmlns:a16="http://schemas.microsoft.com/office/drawing/2014/main" id="{1C361A65-2254-6745-ACF9-A12DEC1A0804}"/>
              </a:ext>
            </a:extLst>
          </p:cNvPr>
          <p:cNvGrpSpPr/>
          <p:nvPr/>
        </p:nvGrpSpPr>
        <p:grpSpPr>
          <a:xfrm>
            <a:off x="3022732" y="5251247"/>
            <a:ext cx="6146535" cy="1403553"/>
            <a:chOff x="3093026" y="5191304"/>
            <a:chExt cx="6146535" cy="1403553"/>
          </a:xfrm>
        </p:grpSpPr>
        <p:sp>
          <p:nvSpPr>
            <p:cNvPr id="27" name="object 27"/>
            <p:cNvSpPr txBox="1"/>
            <p:nvPr/>
          </p:nvSpPr>
          <p:spPr>
            <a:xfrm>
              <a:off x="3093026" y="5192819"/>
              <a:ext cx="1128430" cy="382156"/>
            </a:xfrm>
            <a:prstGeom prst="rect">
              <a:avLst/>
            </a:prstGeom>
          </p:spPr>
          <p:txBody>
            <a:bodyPr vert="horz" wrap="square" lIns="0" tIns="12700" rIns="0" bIns="0" rtlCol="0" anchor="ctr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vi-VN" sz="2400" i="1" spc="120" baseline="-20833" dirty="0">
                  <a:solidFill>
                    <a:srgbClr val="C84C2D"/>
                  </a:solidFill>
                  <a:latin typeface="Times New Roman"/>
                  <a:cs typeface="Times New Roman"/>
                </a:rPr>
                <a:t>Sensitivity</a:t>
              </a:r>
              <a:endParaRPr sz="1100" dirty="0">
                <a:latin typeface="Times New Roman"/>
                <a:cs typeface="Times New Roman"/>
              </a:endParaRPr>
            </a:p>
          </p:txBody>
        </p:sp>
        <p:sp>
          <p:nvSpPr>
            <p:cNvPr id="28" name="object 28"/>
            <p:cNvSpPr txBox="1"/>
            <p:nvPr/>
          </p:nvSpPr>
          <p:spPr>
            <a:xfrm>
              <a:off x="4088757" y="5279159"/>
              <a:ext cx="1392555" cy="3366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31115" algn="ctr">
                <a:lnSpc>
                  <a:spcPts val="2730"/>
                </a:lnSpc>
                <a:spcBef>
                  <a:spcPts val="100"/>
                </a:spcBef>
              </a:pPr>
              <a:r>
                <a:rPr lang="vi-VN"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74.4%</a:t>
              </a:r>
              <a:endParaRPr lang="en-AU" sz="2000" dirty="0">
                <a:latin typeface="Arial"/>
                <a:cs typeface="Arial"/>
              </a:endParaRPr>
            </a:p>
          </p:txBody>
        </p:sp>
        <p:sp>
          <p:nvSpPr>
            <p:cNvPr id="31" name="object 28">
              <a:extLst>
                <a:ext uri="{FF2B5EF4-FFF2-40B4-BE49-F238E27FC236}">
                  <a16:creationId xmlns="" xmlns:a16="http://schemas.microsoft.com/office/drawing/2014/main" id="{062BC6F7-1943-234B-BEEC-EAA3BF7DB3E1}"/>
                </a:ext>
              </a:extLst>
            </p:cNvPr>
            <p:cNvSpPr txBox="1"/>
            <p:nvPr/>
          </p:nvSpPr>
          <p:spPr>
            <a:xfrm>
              <a:off x="7442068" y="5279159"/>
              <a:ext cx="1392555" cy="3366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31115" algn="ctr">
                <a:lnSpc>
                  <a:spcPts val="2730"/>
                </a:lnSpc>
                <a:spcBef>
                  <a:spcPts val="100"/>
                </a:spcBef>
              </a:pPr>
              <a:r>
                <a:rPr lang="vi-VN"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 47.5</a:t>
              </a:r>
              <a:r>
                <a:rPr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%</a:t>
              </a:r>
              <a:endParaRPr sz="2000" dirty="0">
                <a:latin typeface="Arial"/>
                <a:cs typeface="Arial"/>
              </a:endParaRPr>
            </a:p>
          </p:txBody>
        </p:sp>
        <p:sp>
          <p:nvSpPr>
            <p:cNvPr id="32" name="object 28">
              <a:extLst>
                <a:ext uri="{FF2B5EF4-FFF2-40B4-BE49-F238E27FC236}">
                  <a16:creationId xmlns="" xmlns:a16="http://schemas.microsoft.com/office/drawing/2014/main" id="{0245DAA8-D4E1-2A41-BA84-DF1385529851}"/>
                </a:ext>
              </a:extLst>
            </p:cNvPr>
            <p:cNvSpPr txBox="1"/>
            <p:nvPr/>
          </p:nvSpPr>
          <p:spPr>
            <a:xfrm>
              <a:off x="4088756" y="5863878"/>
              <a:ext cx="1392555" cy="3366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31115" algn="ctr">
                <a:lnSpc>
                  <a:spcPts val="2730"/>
                </a:lnSpc>
                <a:spcBef>
                  <a:spcPts val="100"/>
                </a:spcBef>
              </a:pPr>
              <a:r>
                <a:rPr lang="vi-VN"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40.8</a:t>
              </a:r>
              <a:r>
                <a:rPr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%</a:t>
              </a:r>
              <a:endParaRPr lang="en-AU" sz="2000" dirty="0">
                <a:latin typeface="Arial"/>
                <a:cs typeface="Arial"/>
              </a:endParaRPr>
            </a:p>
          </p:txBody>
        </p:sp>
        <p:sp>
          <p:nvSpPr>
            <p:cNvPr id="33" name="object 28">
              <a:extLst>
                <a:ext uri="{FF2B5EF4-FFF2-40B4-BE49-F238E27FC236}">
                  <a16:creationId xmlns="" xmlns:a16="http://schemas.microsoft.com/office/drawing/2014/main" id="{697245ED-4707-494E-A55F-C3D7BF6EDD01}"/>
                </a:ext>
              </a:extLst>
            </p:cNvPr>
            <p:cNvSpPr txBox="1"/>
            <p:nvPr/>
          </p:nvSpPr>
          <p:spPr>
            <a:xfrm>
              <a:off x="5699616" y="5838011"/>
              <a:ext cx="1392555" cy="3366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31115" algn="ctr">
                <a:lnSpc>
                  <a:spcPts val="2730"/>
                </a:lnSpc>
                <a:spcBef>
                  <a:spcPts val="100"/>
                </a:spcBef>
              </a:pPr>
              <a:r>
                <a:rPr lang="vi-VN"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53.0</a:t>
              </a:r>
              <a:r>
                <a:rPr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%</a:t>
              </a:r>
              <a:endParaRPr lang="en-AU" sz="2000" dirty="0">
                <a:latin typeface="Arial"/>
                <a:cs typeface="Arial"/>
              </a:endParaRPr>
            </a:p>
          </p:txBody>
        </p:sp>
        <p:sp>
          <p:nvSpPr>
            <p:cNvPr id="34" name="object 28">
              <a:extLst>
                <a:ext uri="{FF2B5EF4-FFF2-40B4-BE49-F238E27FC236}">
                  <a16:creationId xmlns="" xmlns:a16="http://schemas.microsoft.com/office/drawing/2014/main" id="{A4095655-6603-724B-A296-F8B134A20930}"/>
                </a:ext>
              </a:extLst>
            </p:cNvPr>
            <p:cNvSpPr txBox="1"/>
            <p:nvPr/>
          </p:nvSpPr>
          <p:spPr>
            <a:xfrm>
              <a:off x="7442068" y="5831100"/>
              <a:ext cx="1392555" cy="3366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31115" algn="ctr">
                <a:lnSpc>
                  <a:spcPts val="2730"/>
                </a:lnSpc>
                <a:spcBef>
                  <a:spcPts val="100"/>
                </a:spcBef>
              </a:pPr>
              <a:r>
                <a:rPr lang="vi-VN"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62.9</a:t>
              </a:r>
              <a:r>
                <a:rPr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%</a:t>
              </a:r>
              <a:endParaRPr lang="en-AU" sz="2000" dirty="0">
                <a:latin typeface="Arial"/>
                <a:cs typeface="Arial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="" xmlns:a16="http://schemas.microsoft.com/office/drawing/2014/main" id="{2B761078-B9D1-144D-9CF5-73004E69B15B}"/>
                </a:ext>
              </a:extLst>
            </p:cNvPr>
            <p:cNvSpPr txBox="1"/>
            <p:nvPr/>
          </p:nvSpPr>
          <p:spPr>
            <a:xfrm>
              <a:off x="5559302" y="6256303"/>
              <a:ext cx="15985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Random Forest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767A5B4C-0BA8-5743-A0FE-5730B5E6DF45}"/>
                </a:ext>
              </a:extLst>
            </p:cNvPr>
            <p:cNvSpPr txBox="1"/>
            <p:nvPr/>
          </p:nvSpPr>
          <p:spPr>
            <a:xfrm>
              <a:off x="7577935" y="6256303"/>
              <a:ext cx="11208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XG Boost 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35AC59DE-F974-CC4F-8281-937DEB8F4F3D}"/>
                </a:ext>
              </a:extLst>
            </p:cNvPr>
            <p:cNvSpPr txBox="1"/>
            <p:nvPr/>
          </p:nvSpPr>
          <p:spPr>
            <a:xfrm>
              <a:off x="4395664" y="6256303"/>
              <a:ext cx="6303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GLM</a:t>
              </a:r>
            </a:p>
          </p:txBody>
        </p:sp>
        <p:sp>
          <p:nvSpPr>
            <p:cNvPr id="42" name="object 27">
              <a:extLst>
                <a:ext uri="{FF2B5EF4-FFF2-40B4-BE49-F238E27FC236}">
                  <a16:creationId xmlns="" xmlns:a16="http://schemas.microsoft.com/office/drawing/2014/main" id="{CA0223A5-6D6F-5846-A4E4-885A31EC3FA1}"/>
                </a:ext>
              </a:extLst>
            </p:cNvPr>
            <p:cNvSpPr txBox="1"/>
            <p:nvPr/>
          </p:nvSpPr>
          <p:spPr>
            <a:xfrm>
              <a:off x="3106354" y="5760183"/>
              <a:ext cx="1128430" cy="382156"/>
            </a:xfrm>
            <a:prstGeom prst="rect">
              <a:avLst/>
            </a:prstGeom>
          </p:spPr>
          <p:txBody>
            <a:bodyPr vert="horz" wrap="square" lIns="0" tIns="12700" rIns="0" bIns="0" rtlCol="0" anchor="ctr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vi-VN" sz="2400" i="1" spc="120" baseline="-2083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/>
                  <a:cs typeface="Times New Roman"/>
                </a:rPr>
                <a:t>Precision</a:t>
              </a:r>
              <a:endParaRPr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3" name="object 28">
              <a:extLst>
                <a:ext uri="{FF2B5EF4-FFF2-40B4-BE49-F238E27FC236}">
                  <a16:creationId xmlns="" xmlns:a16="http://schemas.microsoft.com/office/drawing/2014/main" id="{2E08CA92-E3FF-1C4B-8271-416FDD9CF75C}"/>
                </a:ext>
              </a:extLst>
            </p:cNvPr>
            <p:cNvSpPr txBox="1"/>
            <p:nvPr/>
          </p:nvSpPr>
          <p:spPr>
            <a:xfrm>
              <a:off x="5695065" y="5279158"/>
              <a:ext cx="1392555" cy="3366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31115" algn="ctr">
                <a:lnSpc>
                  <a:spcPts val="2730"/>
                </a:lnSpc>
                <a:spcBef>
                  <a:spcPts val="100"/>
                </a:spcBef>
              </a:pPr>
              <a:r>
                <a:rPr lang="vi-VN"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66.2</a:t>
              </a:r>
              <a:r>
                <a:rPr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%</a:t>
              </a:r>
              <a:endParaRPr lang="en-AU" sz="2000" dirty="0">
                <a:latin typeface="Arial"/>
                <a:cs typeface="Arial"/>
              </a:endParaRPr>
            </a:p>
          </p:txBody>
        </p:sp>
        <p:sp>
          <p:nvSpPr>
            <p:cNvPr id="65" name="object 30">
              <a:extLst>
                <a:ext uri="{FF2B5EF4-FFF2-40B4-BE49-F238E27FC236}">
                  <a16:creationId xmlns="" xmlns:a16="http://schemas.microsoft.com/office/drawing/2014/main" id="{54BE2792-3840-F249-A85C-DD6B70021790}"/>
                </a:ext>
              </a:extLst>
            </p:cNvPr>
            <p:cNvSpPr txBox="1"/>
            <p:nvPr/>
          </p:nvSpPr>
          <p:spPr>
            <a:xfrm>
              <a:off x="5121963" y="5216569"/>
              <a:ext cx="671195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b="1" spc="40" dirty="0">
                  <a:solidFill>
                    <a:srgbClr val="008F00"/>
                  </a:solidFill>
                  <a:latin typeface="Arial"/>
                  <a:cs typeface="Arial"/>
                </a:rPr>
                <a:t>+</a:t>
              </a:r>
              <a:r>
                <a:rPr lang="vi-VN" sz="1600" b="1" spc="40" dirty="0">
                  <a:solidFill>
                    <a:srgbClr val="008F00"/>
                  </a:solidFill>
                  <a:latin typeface="Arial"/>
                  <a:cs typeface="Arial"/>
                </a:rPr>
                <a:t>40</a:t>
              </a:r>
              <a:r>
                <a:rPr sz="1600" b="1" spc="40" dirty="0">
                  <a:solidFill>
                    <a:srgbClr val="008F00"/>
                  </a:solidFill>
                  <a:latin typeface="Arial"/>
                  <a:cs typeface="Arial"/>
                </a:rPr>
                <a:t>%</a:t>
              </a:r>
              <a:endParaRPr sz="1600" dirty="0">
                <a:latin typeface="Arial"/>
                <a:cs typeface="Arial"/>
              </a:endParaRPr>
            </a:p>
          </p:txBody>
        </p:sp>
        <p:sp>
          <p:nvSpPr>
            <p:cNvPr id="66" name="object 30">
              <a:extLst>
                <a:ext uri="{FF2B5EF4-FFF2-40B4-BE49-F238E27FC236}">
                  <a16:creationId xmlns="" xmlns:a16="http://schemas.microsoft.com/office/drawing/2014/main" id="{A453696A-5A9C-0D4A-A984-347163AB98E1}"/>
                </a:ext>
              </a:extLst>
            </p:cNvPr>
            <p:cNvSpPr txBox="1"/>
            <p:nvPr/>
          </p:nvSpPr>
          <p:spPr>
            <a:xfrm>
              <a:off x="6717419" y="5216569"/>
              <a:ext cx="798989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b="1" spc="40" dirty="0">
                  <a:solidFill>
                    <a:srgbClr val="008F00"/>
                  </a:solidFill>
                  <a:latin typeface="Arial"/>
                  <a:cs typeface="Arial"/>
                </a:rPr>
                <a:t>+</a:t>
              </a:r>
              <a:r>
                <a:rPr lang="vi-VN" sz="1600" b="1" spc="40" dirty="0">
                  <a:solidFill>
                    <a:srgbClr val="008F00"/>
                  </a:solidFill>
                  <a:latin typeface="Arial"/>
                  <a:cs typeface="Arial"/>
                </a:rPr>
                <a:t>20.7</a:t>
              </a:r>
              <a:r>
                <a:rPr sz="1600" b="1" spc="40" dirty="0">
                  <a:solidFill>
                    <a:srgbClr val="008F00"/>
                  </a:solidFill>
                  <a:latin typeface="Arial"/>
                  <a:cs typeface="Arial"/>
                </a:rPr>
                <a:t>%</a:t>
              </a:r>
              <a:endParaRPr sz="1600" dirty="0">
                <a:latin typeface="Arial"/>
                <a:cs typeface="Arial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="" xmlns:a16="http://schemas.microsoft.com/office/drawing/2014/main" id="{5B63269E-507B-464F-9603-66C510BECE88}"/>
                </a:ext>
              </a:extLst>
            </p:cNvPr>
            <p:cNvSpPr/>
            <p:nvPr/>
          </p:nvSpPr>
          <p:spPr>
            <a:xfrm>
              <a:off x="8440944" y="5191304"/>
              <a:ext cx="798617" cy="3724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AU" sz="1600" b="1" spc="100" dirty="0">
                  <a:solidFill>
                    <a:srgbClr val="C84C2D"/>
                  </a:solidFill>
                  <a:latin typeface="Arial"/>
                  <a:cs typeface="Arial"/>
                </a:rPr>
                <a:t>-0.4%</a:t>
              </a:r>
              <a:endParaRPr lang="en-AU" sz="1600" dirty="0">
                <a:latin typeface="Arial"/>
                <a:cs typeface="Arial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="" xmlns:a16="http://schemas.microsoft.com/office/drawing/2014/main" id="{7DD4757A-D40A-7240-B247-7970229A4C39}"/>
                </a:ext>
              </a:extLst>
            </p:cNvPr>
            <p:cNvSpPr/>
            <p:nvPr/>
          </p:nvSpPr>
          <p:spPr>
            <a:xfrm>
              <a:off x="4973904" y="5687616"/>
              <a:ext cx="92525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AU" sz="1600" b="1" spc="100" dirty="0">
                  <a:solidFill>
                    <a:srgbClr val="C84C2D"/>
                  </a:solidFill>
                  <a:latin typeface="Arial"/>
                  <a:cs typeface="Arial"/>
                </a:rPr>
                <a:t>-23.7%</a:t>
              </a:r>
              <a:endParaRPr lang="en-AU" sz="1600" dirty="0">
                <a:latin typeface="Arial"/>
                <a:cs typeface="Arial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="" xmlns:a16="http://schemas.microsoft.com/office/drawing/2014/main" id="{1BD4918B-1F8C-9C48-9EB0-FFAF8BF2E159}"/>
                </a:ext>
              </a:extLst>
            </p:cNvPr>
            <p:cNvSpPr/>
            <p:nvPr/>
          </p:nvSpPr>
          <p:spPr>
            <a:xfrm>
              <a:off x="6581952" y="5687616"/>
              <a:ext cx="92525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AU" sz="1600" b="1" spc="100" dirty="0">
                  <a:solidFill>
                    <a:srgbClr val="C84C2D"/>
                  </a:solidFill>
                  <a:latin typeface="Arial"/>
                  <a:cs typeface="Arial"/>
                </a:rPr>
                <a:t>-10.8%</a:t>
              </a:r>
              <a:endParaRPr lang="en-AU" sz="1600" dirty="0">
                <a:latin typeface="Arial"/>
                <a:cs typeface="Arial"/>
              </a:endParaRPr>
            </a:p>
          </p:txBody>
        </p:sp>
        <p:sp>
          <p:nvSpPr>
            <p:cNvPr id="70" name="object 30">
              <a:extLst>
                <a:ext uri="{FF2B5EF4-FFF2-40B4-BE49-F238E27FC236}">
                  <a16:creationId xmlns="" xmlns:a16="http://schemas.microsoft.com/office/drawing/2014/main" id="{E8973BAE-58DB-4346-8E53-0652F8D97901}"/>
                </a:ext>
              </a:extLst>
            </p:cNvPr>
            <p:cNvSpPr txBox="1"/>
            <p:nvPr/>
          </p:nvSpPr>
          <p:spPr>
            <a:xfrm>
              <a:off x="8440572" y="5715062"/>
              <a:ext cx="798989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b="1" spc="40" dirty="0">
                  <a:solidFill>
                    <a:srgbClr val="008F00"/>
                  </a:solidFill>
                  <a:latin typeface="Arial"/>
                  <a:cs typeface="Arial"/>
                </a:rPr>
                <a:t>+</a:t>
              </a:r>
              <a:r>
                <a:rPr lang="vi-VN" sz="1600" b="1" spc="40" dirty="0">
                  <a:solidFill>
                    <a:srgbClr val="008F00"/>
                  </a:solidFill>
                  <a:latin typeface="Arial"/>
                  <a:cs typeface="Arial"/>
                </a:rPr>
                <a:t>0.9</a:t>
              </a:r>
              <a:r>
                <a:rPr sz="1600" b="1" spc="40" dirty="0">
                  <a:solidFill>
                    <a:srgbClr val="008F00"/>
                  </a:solidFill>
                  <a:latin typeface="Arial"/>
                  <a:cs typeface="Arial"/>
                </a:rPr>
                <a:t>%</a:t>
              </a:r>
              <a:endParaRPr sz="1600" dirty="0"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3806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28771" y="3107969"/>
            <a:ext cx="11669395" cy="0"/>
          </a:xfrm>
          <a:custGeom>
            <a:avLst/>
            <a:gdLst/>
            <a:ahLst/>
            <a:cxnLst/>
            <a:rect l="l" t="t" r="r" b="b"/>
            <a:pathLst>
              <a:path w="11669395">
                <a:moveTo>
                  <a:pt x="0" y="0"/>
                </a:moveTo>
                <a:lnTo>
                  <a:pt x="11624348" y="0"/>
                </a:lnTo>
                <a:lnTo>
                  <a:pt x="11668798" y="0"/>
                </a:lnTo>
              </a:path>
            </a:pathLst>
          </a:custGeom>
          <a:ln w="889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753126" y="2932709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20">
                <a:moveTo>
                  <a:pt x="0" y="0"/>
                </a:moveTo>
                <a:lnTo>
                  <a:pt x="0" y="350519"/>
                </a:lnTo>
                <a:lnTo>
                  <a:pt x="350520" y="175259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4BB74CAE-0B7B-024C-92EB-09EF8ABE94F7}"/>
              </a:ext>
            </a:extLst>
          </p:cNvPr>
          <p:cNvGrpSpPr/>
          <p:nvPr/>
        </p:nvGrpSpPr>
        <p:grpSpPr>
          <a:xfrm>
            <a:off x="990600" y="2270005"/>
            <a:ext cx="1765300" cy="1304111"/>
            <a:chOff x="990600" y="2270005"/>
            <a:chExt cx="1765300" cy="1304111"/>
          </a:xfrm>
        </p:grpSpPr>
        <p:sp>
          <p:nvSpPr>
            <p:cNvPr id="5" name="object 5"/>
            <p:cNvSpPr/>
            <p:nvPr/>
          </p:nvSpPr>
          <p:spPr>
            <a:xfrm>
              <a:off x="1876082" y="2764967"/>
              <a:ext cx="0" cy="350520"/>
            </a:xfrm>
            <a:custGeom>
              <a:avLst/>
              <a:gdLst/>
              <a:ahLst/>
              <a:cxnLst/>
              <a:rect l="l" t="t" r="r" b="b"/>
              <a:pathLst>
                <a:path h="350519">
                  <a:moveTo>
                    <a:pt x="0" y="35052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C84C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01219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298378" y="0"/>
                  </a:moveTo>
                  <a:lnTo>
                    <a:pt x="251358" y="0"/>
                  </a:lnTo>
                  <a:lnTo>
                    <a:pt x="204889" y="7473"/>
                  </a:lnTo>
                  <a:lnTo>
                    <a:pt x="160072" y="22419"/>
                  </a:lnTo>
                  <a:lnTo>
                    <a:pt x="118009" y="44839"/>
                  </a:lnTo>
                  <a:lnTo>
                    <a:pt x="79803" y="74732"/>
                  </a:lnTo>
                  <a:lnTo>
                    <a:pt x="47881" y="110516"/>
                  </a:lnTo>
                  <a:lnTo>
                    <a:pt x="23940" y="149911"/>
                  </a:lnTo>
                  <a:lnTo>
                    <a:pt x="7980" y="191885"/>
                  </a:lnTo>
                  <a:lnTo>
                    <a:pt x="0" y="235407"/>
                  </a:lnTo>
                  <a:lnTo>
                    <a:pt x="0" y="279445"/>
                  </a:lnTo>
                  <a:lnTo>
                    <a:pt x="7980" y="322966"/>
                  </a:lnTo>
                  <a:lnTo>
                    <a:pt x="23940" y="364939"/>
                  </a:lnTo>
                  <a:lnTo>
                    <a:pt x="47881" y="404331"/>
                  </a:lnTo>
                  <a:lnTo>
                    <a:pt x="79803" y="440111"/>
                  </a:lnTo>
                  <a:lnTo>
                    <a:pt x="118009" y="470008"/>
                  </a:lnTo>
                  <a:lnTo>
                    <a:pt x="160072" y="492430"/>
                  </a:lnTo>
                  <a:lnTo>
                    <a:pt x="204889" y="507379"/>
                  </a:lnTo>
                  <a:lnTo>
                    <a:pt x="251358" y="514853"/>
                  </a:lnTo>
                  <a:lnTo>
                    <a:pt x="298378" y="514853"/>
                  </a:lnTo>
                  <a:lnTo>
                    <a:pt x="344848" y="507379"/>
                  </a:lnTo>
                  <a:lnTo>
                    <a:pt x="389665" y="492430"/>
                  </a:lnTo>
                  <a:lnTo>
                    <a:pt x="431727" y="470008"/>
                  </a:lnTo>
                  <a:lnTo>
                    <a:pt x="469934" y="440111"/>
                  </a:lnTo>
                  <a:lnTo>
                    <a:pt x="501851" y="404331"/>
                  </a:lnTo>
                  <a:lnTo>
                    <a:pt x="525789" y="364939"/>
                  </a:lnTo>
                  <a:lnTo>
                    <a:pt x="541748" y="322966"/>
                  </a:lnTo>
                  <a:lnTo>
                    <a:pt x="549727" y="279445"/>
                  </a:lnTo>
                  <a:lnTo>
                    <a:pt x="549727" y="235407"/>
                  </a:lnTo>
                  <a:lnTo>
                    <a:pt x="541748" y="191885"/>
                  </a:lnTo>
                  <a:lnTo>
                    <a:pt x="525789" y="149911"/>
                  </a:lnTo>
                  <a:lnTo>
                    <a:pt x="501851" y="110516"/>
                  </a:lnTo>
                  <a:lnTo>
                    <a:pt x="469934" y="74732"/>
                  </a:lnTo>
                  <a:lnTo>
                    <a:pt x="431727" y="44839"/>
                  </a:lnTo>
                  <a:lnTo>
                    <a:pt x="389665" y="22419"/>
                  </a:lnTo>
                  <a:lnTo>
                    <a:pt x="344848" y="7473"/>
                  </a:lnTo>
                  <a:lnTo>
                    <a:pt x="2983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601222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469924" y="74737"/>
                  </a:moveTo>
                  <a:lnTo>
                    <a:pt x="501844" y="110519"/>
                  </a:lnTo>
                  <a:lnTo>
                    <a:pt x="525785" y="149913"/>
                  </a:lnTo>
                  <a:lnTo>
                    <a:pt x="541745" y="191886"/>
                  </a:lnTo>
                  <a:lnTo>
                    <a:pt x="549725" y="235407"/>
                  </a:lnTo>
                  <a:lnTo>
                    <a:pt x="549725" y="279444"/>
                  </a:lnTo>
                  <a:lnTo>
                    <a:pt x="541745" y="322966"/>
                  </a:lnTo>
                  <a:lnTo>
                    <a:pt x="525785" y="364939"/>
                  </a:lnTo>
                  <a:lnTo>
                    <a:pt x="501844" y="404333"/>
                  </a:lnTo>
                  <a:lnTo>
                    <a:pt x="469924" y="440115"/>
                  </a:lnTo>
                  <a:lnTo>
                    <a:pt x="431719" y="470010"/>
                  </a:lnTo>
                  <a:lnTo>
                    <a:pt x="389657" y="492431"/>
                  </a:lnTo>
                  <a:lnTo>
                    <a:pt x="344841" y="507378"/>
                  </a:lnTo>
                  <a:lnTo>
                    <a:pt x="298372" y="514852"/>
                  </a:lnTo>
                  <a:lnTo>
                    <a:pt x="251352" y="514852"/>
                  </a:lnTo>
                  <a:lnTo>
                    <a:pt x="204883" y="507378"/>
                  </a:lnTo>
                  <a:lnTo>
                    <a:pt x="160067" y="492431"/>
                  </a:lnTo>
                  <a:lnTo>
                    <a:pt x="118005" y="470010"/>
                  </a:lnTo>
                  <a:lnTo>
                    <a:pt x="79800" y="440115"/>
                  </a:lnTo>
                  <a:lnTo>
                    <a:pt x="47880" y="404333"/>
                  </a:lnTo>
                  <a:lnTo>
                    <a:pt x="23940" y="364939"/>
                  </a:lnTo>
                  <a:lnTo>
                    <a:pt x="7980" y="322966"/>
                  </a:lnTo>
                  <a:lnTo>
                    <a:pt x="0" y="279444"/>
                  </a:lnTo>
                  <a:lnTo>
                    <a:pt x="0" y="235407"/>
                  </a:lnTo>
                  <a:lnTo>
                    <a:pt x="7980" y="191886"/>
                  </a:lnTo>
                  <a:lnTo>
                    <a:pt x="23940" y="149913"/>
                  </a:lnTo>
                  <a:lnTo>
                    <a:pt x="47880" y="110519"/>
                  </a:lnTo>
                  <a:lnTo>
                    <a:pt x="79800" y="74737"/>
                  </a:lnTo>
                  <a:lnTo>
                    <a:pt x="118005" y="44842"/>
                  </a:lnTo>
                  <a:lnTo>
                    <a:pt x="160067" y="22421"/>
                  </a:lnTo>
                  <a:lnTo>
                    <a:pt x="204883" y="7473"/>
                  </a:lnTo>
                  <a:lnTo>
                    <a:pt x="251352" y="0"/>
                  </a:lnTo>
                  <a:lnTo>
                    <a:pt x="298372" y="0"/>
                  </a:lnTo>
                  <a:lnTo>
                    <a:pt x="344841" y="7473"/>
                  </a:lnTo>
                  <a:lnTo>
                    <a:pt x="389657" y="22421"/>
                  </a:lnTo>
                  <a:lnTo>
                    <a:pt x="431719" y="44842"/>
                  </a:lnTo>
                  <a:lnTo>
                    <a:pt x="469924" y="74737"/>
                  </a:lnTo>
                  <a:close/>
                </a:path>
              </a:pathLst>
            </a:custGeom>
            <a:ln w="12699">
              <a:solidFill>
                <a:srgbClr val="C84C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1803400" y="2374900"/>
              <a:ext cx="1454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797979"/>
                  </a:solidFill>
                  <a:latin typeface="Trebuchet MS"/>
                  <a:cs typeface="Trebuchet MS"/>
                </a:rPr>
                <a:t>1</a:t>
              </a:r>
              <a:endParaRPr sz="1800">
                <a:latin typeface="Trebuchet MS"/>
                <a:cs typeface="Trebuchet MS"/>
              </a:endParaRPr>
            </a:p>
          </p:txBody>
        </p:sp>
        <p:sp>
          <p:nvSpPr>
            <p:cNvPr id="17" name="object 17"/>
            <p:cNvSpPr txBox="1"/>
            <p:nvPr/>
          </p:nvSpPr>
          <p:spPr>
            <a:xfrm>
              <a:off x="990600" y="3276600"/>
              <a:ext cx="1765300" cy="297516"/>
            </a:xfrm>
            <a:prstGeom prst="rect">
              <a:avLst/>
            </a:prstGeom>
          </p:spPr>
          <p:txBody>
            <a:bodyPr vert="horz" wrap="square" lIns="0" tIns="27939" rIns="0" bIns="0" rtlCol="0">
              <a:spAutoFit/>
            </a:bodyPr>
            <a:lstStyle/>
            <a:p>
              <a:pPr marL="190500" marR="5080" indent="-177800">
                <a:lnSpc>
                  <a:spcPts val="2100"/>
                </a:lnSpc>
                <a:spcBef>
                  <a:spcPts val="219"/>
                </a:spcBef>
              </a:pPr>
              <a:r>
                <a:rPr lang="nl-BE" sz="1800" spc="-5" dirty="0">
                  <a:solidFill>
                    <a:srgbClr val="919191"/>
                  </a:solidFill>
                  <a:latin typeface="Trebuchet MS"/>
                  <a:cs typeface="Trebuchet MS"/>
                </a:rPr>
                <a:t>Business Context</a:t>
              </a:r>
              <a:endParaRPr sz="1800" dirty="0">
                <a:latin typeface="Trebuchet MS"/>
                <a:cs typeface="Trebuchet M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="" xmlns:a16="http://schemas.microsoft.com/office/drawing/2014/main" id="{A5DA05B8-402C-2C4E-9506-AAF94E8B30BD}"/>
              </a:ext>
            </a:extLst>
          </p:cNvPr>
          <p:cNvGrpSpPr/>
          <p:nvPr/>
        </p:nvGrpSpPr>
        <p:grpSpPr>
          <a:xfrm>
            <a:off x="5237814" y="2270005"/>
            <a:ext cx="1548765" cy="1306315"/>
            <a:chOff x="3543300" y="2270005"/>
            <a:chExt cx="1548765" cy="1306315"/>
          </a:xfrm>
        </p:grpSpPr>
        <p:sp>
          <p:nvSpPr>
            <p:cNvPr id="6" name="object 6"/>
            <p:cNvSpPr/>
            <p:nvPr/>
          </p:nvSpPr>
          <p:spPr>
            <a:xfrm>
              <a:off x="4323194" y="2764967"/>
              <a:ext cx="0" cy="350520"/>
            </a:xfrm>
            <a:custGeom>
              <a:avLst/>
              <a:gdLst/>
              <a:ahLst/>
              <a:cxnLst/>
              <a:rect l="l" t="t" r="r" b="b"/>
              <a:pathLst>
                <a:path h="350519">
                  <a:moveTo>
                    <a:pt x="0" y="35052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C84C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048331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298367" y="0"/>
                  </a:moveTo>
                  <a:lnTo>
                    <a:pt x="251348" y="0"/>
                  </a:lnTo>
                  <a:lnTo>
                    <a:pt x="204880" y="7473"/>
                  </a:lnTo>
                  <a:lnTo>
                    <a:pt x="160065" y="22419"/>
                  </a:lnTo>
                  <a:lnTo>
                    <a:pt x="118005" y="44839"/>
                  </a:lnTo>
                  <a:lnTo>
                    <a:pt x="79803" y="74732"/>
                  </a:lnTo>
                  <a:lnTo>
                    <a:pt x="47881" y="110516"/>
                  </a:lnTo>
                  <a:lnTo>
                    <a:pt x="23940" y="149911"/>
                  </a:lnTo>
                  <a:lnTo>
                    <a:pt x="7980" y="191885"/>
                  </a:lnTo>
                  <a:lnTo>
                    <a:pt x="0" y="235407"/>
                  </a:lnTo>
                  <a:lnTo>
                    <a:pt x="0" y="279445"/>
                  </a:lnTo>
                  <a:lnTo>
                    <a:pt x="7980" y="322966"/>
                  </a:lnTo>
                  <a:lnTo>
                    <a:pt x="23940" y="364939"/>
                  </a:lnTo>
                  <a:lnTo>
                    <a:pt x="47881" y="404331"/>
                  </a:lnTo>
                  <a:lnTo>
                    <a:pt x="79803" y="440111"/>
                  </a:lnTo>
                  <a:lnTo>
                    <a:pt x="118005" y="470008"/>
                  </a:lnTo>
                  <a:lnTo>
                    <a:pt x="160065" y="492430"/>
                  </a:lnTo>
                  <a:lnTo>
                    <a:pt x="204880" y="507379"/>
                  </a:lnTo>
                  <a:lnTo>
                    <a:pt x="251348" y="514853"/>
                  </a:lnTo>
                  <a:lnTo>
                    <a:pt x="298367" y="514853"/>
                  </a:lnTo>
                  <a:lnTo>
                    <a:pt x="344836" y="507379"/>
                  </a:lnTo>
                  <a:lnTo>
                    <a:pt x="389652" y="492430"/>
                  </a:lnTo>
                  <a:lnTo>
                    <a:pt x="431715" y="470008"/>
                  </a:lnTo>
                  <a:lnTo>
                    <a:pt x="469921" y="440111"/>
                  </a:lnTo>
                  <a:lnTo>
                    <a:pt x="501842" y="404331"/>
                  </a:lnTo>
                  <a:lnTo>
                    <a:pt x="525783" y="364939"/>
                  </a:lnTo>
                  <a:lnTo>
                    <a:pt x="541744" y="322966"/>
                  </a:lnTo>
                  <a:lnTo>
                    <a:pt x="549724" y="279445"/>
                  </a:lnTo>
                  <a:lnTo>
                    <a:pt x="549724" y="235407"/>
                  </a:lnTo>
                  <a:lnTo>
                    <a:pt x="541744" y="191885"/>
                  </a:lnTo>
                  <a:lnTo>
                    <a:pt x="525783" y="149911"/>
                  </a:lnTo>
                  <a:lnTo>
                    <a:pt x="501842" y="110516"/>
                  </a:lnTo>
                  <a:lnTo>
                    <a:pt x="469921" y="74732"/>
                  </a:lnTo>
                  <a:lnTo>
                    <a:pt x="431715" y="44839"/>
                  </a:lnTo>
                  <a:lnTo>
                    <a:pt x="389652" y="22419"/>
                  </a:lnTo>
                  <a:lnTo>
                    <a:pt x="344836" y="7473"/>
                  </a:lnTo>
                  <a:lnTo>
                    <a:pt x="2983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048335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469924" y="74737"/>
                  </a:moveTo>
                  <a:lnTo>
                    <a:pt x="501844" y="110519"/>
                  </a:lnTo>
                  <a:lnTo>
                    <a:pt x="525785" y="149913"/>
                  </a:lnTo>
                  <a:lnTo>
                    <a:pt x="541745" y="191886"/>
                  </a:lnTo>
                  <a:lnTo>
                    <a:pt x="549725" y="235407"/>
                  </a:lnTo>
                  <a:lnTo>
                    <a:pt x="549725" y="279444"/>
                  </a:lnTo>
                  <a:lnTo>
                    <a:pt x="541745" y="322966"/>
                  </a:lnTo>
                  <a:lnTo>
                    <a:pt x="525785" y="364939"/>
                  </a:lnTo>
                  <a:lnTo>
                    <a:pt x="501844" y="404333"/>
                  </a:lnTo>
                  <a:lnTo>
                    <a:pt x="469924" y="440115"/>
                  </a:lnTo>
                  <a:lnTo>
                    <a:pt x="431719" y="470010"/>
                  </a:lnTo>
                  <a:lnTo>
                    <a:pt x="389657" y="492431"/>
                  </a:lnTo>
                  <a:lnTo>
                    <a:pt x="344841" y="507378"/>
                  </a:lnTo>
                  <a:lnTo>
                    <a:pt x="298372" y="514852"/>
                  </a:lnTo>
                  <a:lnTo>
                    <a:pt x="251352" y="514852"/>
                  </a:lnTo>
                  <a:lnTo>
                    <a:pt x="204883" y="507378"/>
                  </a:lnTo>
                  <a:lnTo>
                    <a:pt x="160067" y="492431"/>
                  </a:lnTo>
                  <a:lnTo>
                    <a:pt x="118005" y="470010"/>
                  </a:lnTo>
                  <a:lnTo>
                    <a:pt x="79800" y="440115"/>
                  </a:lnTo>
                  <a:lnTo>
                    <a:pt x="47880" y="404333"/>
                  </a:lnTo>
                  <a:lnTo>
                    <a:pt x="23940" y="364939"/>
                  </a:lnTo>
                  <a:lnTo>
                    <a:pt x="7980" y="322966"/>
                  </a:lnTo>
                  <a:lnTo>
                    <a:pt x="0" y="279444"/>
                  </a:lnTo>
                  <a:lnTo>
                    <a:pt x="0" y="235407"/>
                  </a:lnTo>
                  <a:lnTo>
                    <a:pt x="7980" y="191886"/>
                  </a:lnTo>
                  <a:lnTo>
                    <a:pt x="23940" y="149913"/>
                  </a:lnTo>
                  <a:lnTo>
                    <a:pt x="47880" y="110519"/>
                  </a:lnTo>
                  <a:lnTo>
                    <a:pt x="79800" y="74737"/>
                  </a:lnTo>
                  <a:lnTo>
                    <a:pt x="118005" y="44842"/>
                  </a:lnTo>
                  <a:lnTo>
                    <a:pt x="160067" y="22421"/>
                  </a:lnTo>
                  <a:lnTo>
                    <a:pt x="204883" y="7473"/>
                  </a:lnTo>
                  <a:lnTo>
                    <a:pt x="251352" y="0"/>
                  </a:lnTo>
                  <a:lnTo>
                    <a:pt x="298372" y="0"/>
                  </a:lnTo>
                  <a:lnTo>
                    <a:pt x="344841" y="7473"/>
                  </a:lnTo>
                  <a:lnTo>
                    <a:pt x="389657" y="22421"/>
                  </a:lnTo>
                  <a:lnTo>
                    <a:pt x="431719" y="44842"/>
                  </a:lnTo>
                  <a:lnTo>
                    <a:pt x="469924" y="74737"/>
                  </a:lnTo>
                  <a:close/>
                </a:path>
              </a:pathLst>
            </a:custGeom>
            <a:ln w="12699">
              <a:solidFill>
                <a:srgbClr val="C84C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 txBox="1"/>
            <p:nvPr/>
          </p:nvSpPr>
          <p:spPr>
            <a:xfrm>
              <a:off x="4254500" y="2374900"/>
              <a:ext cx="1454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nl-BE" dirty="0">
                  <a:solidFill>
                    <a:srgbClr val="797979"/>
                  </a:solidFill>
                  <a:latin typeface="Trebuchet MS"/>
                  <a:cs typeface="Trebuchet MS"/>
                </a:rPr>
                <a:t>3</a:t>
              </a:r>
              <a:endParaRPr sz="1800" dirty="0">
                <a:latin typeface="Trebuchet MS"/>
                <a:cs typeface="Trebuchet MS"/>
              </a:endParaRPr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3543300" y="3276600"/>
              <a:ext cx="154876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919191"/>
                  </a:solidFill>
                  <a:latin typeface="Trebuchet MS"/>
                  <a:cs typeface="Trebuchet MS"/>
                </a:rPr>
                <a:t>Baseline</a:t>
              </a:r>
              <a:r>
                <a:rPr sz="1800" spc="-85" dirty="0">
                  <a:solidFill>
                    <a:srgbClr val="919191"/>
                  </a:solidFill>
                  <a:latin typeface="Trebuchet MS"/>
                  <a:cs typeface="Trebuchet MS"/>
                </a:rPr>
                <a:t> </a:t>
              </a:r>
              <a:r>
                <a:rPr sz="1800" dirty="0">
                  <a:solidFill>
                    <a:srgbClr val="919191"/>
                  </a:solidFill>
                  <a:latin typeface="Trebuchet MS"/>
                  <a:cs typeface="Trebuchet MS"/>
                </a:rPr>
                <a:t>Model</a:t>
              </a:r>
              <a:endParaRPr sz="1800">
                <a:latin typeface="Trebuchet MS"/>
                <a:cs typeface="Trebuchet MS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="" xmlns:a16="http://schemas.microsoft.com/office/drawing/2014/main" id="{4DD4D065-64C8-8C4B-B95F-F8BC10EBCEAA}"/>
              </a:ext>
            </a:extLst>
          </p:cNvPr>
          <p:cNvGrpSpPr/>
          <p:nvPr/>
        </p:nvGrpSpPr>
        <p:grpSpPr>
          <a:xfrm>
            <a:off x="7144886" y="2270005"/>
            <a:ext cx="2085975" cy="1306315"/>
            <a:chOff x="5715000" y="2270005"/>
            <a:chExt cx="2085975" cy="1306315"/>
          </a:xfrm>
        </p:grpSpPr>
        <p:sp>
          <p:nvSpPr>
            <p:cNvPr id="7" name="object 7"/>
            <p:cNvSpPr/>
            <p:nvPr/>
          </p:nvSpPr>
          <p:spPr>
            <a:xfrm>
              <a:off x="6770306" y="2764967"/>
              <a:ext cx="0" cy="350520"/>
            </a:xfrm>
            <a:custGeom>
              <a:avLst/>
              <a:gdLst/>
              <a:ahLst/>
              <a:cxnLst/>
              <a:rect l="l" t="t" r="r" b="b"/>
              <a:pathLst>
                <a:path h="350519">
                  <a:moveTo>
                    <a:pt x="0" y="35052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C84C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495440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09" h="514985">
                  <a:moveTo>
                    <a:pt x="298369" y="0"/>
                  </a:moveTo>
                  <a:lnTo>
                    <a:pt x="251349" y="0"/>
                  </a:lnTo>
                  <a:lnTo>
                    <a:pt x="204879" y="7473"/>
                  </a:lnTo>
                  <a:lnTo>
                    <a:pt x="160062" y="22419"/>
                  </a:lnTo>
                  <a:lnTo>
                    <a:pt x="118000" y="44839"/>
                  </a:lnTo>
                  <a:lnTo>
                    <a:pt x="79793" y="74732"/>
                  </a:lnTo>
                  <a:lnTo>
                    <a:pt x="47876" y="110516"/>
                  </a:lnTo>
                  <a:lnTo>
                    <a:pt x="23938" y="149911"/>
                  </a:lnTo>
                  <a:lnTo>
                    <a:pt x="7979" y="191885"/>
                  </a:lnTo>
                  <a:lnTo>
                    <a:pt x="0" y="235407"/>
                  </a:lnTo>
                  <a:lnTo>
                    <a:pt x="0" y="279445"/>
                  </a:lnTo>
                  <a:lnTo>
                    <a:pt x="7979" y="322966"/>
                  </a:lnTo>
                  <a:lnTo>
                    <a:pt x="23938" y="364939"/>
                  </a:lnTo>
                  <a:lnTo>
                    <a:pt x="47876" y="404331"/>
                  </a:lnTo>
                  <a:lnTo>
                    <a:pt x="79793" y="440111"/>
                  </a:lnTo>
                  <a:lnTo>
                    <a:pt x="118000" y="470008"/>
                  </a:lnTo>
                  <a:lnTo>
                    <a:pt x="160062" y="492430"/>
                  </a:lnTo>
                  <a:lnTo>
                    <a:pt x="204879" y="507379"/>
                  </a:lnTo>
                  <a:lnTo>
                    <a:pt x="251349" y="514853"/>
                  </a:lnTo>
                  <a:lnTo>
                    <a:pt x="298369" y="514853"/>
                  </a:lnTo>
                  <a:lnTo>
                    <a:pt x="344838" y="507379"/>
                  </a:lnTo>
                  <a:lnTo>
                    <a:pt x="389655" y="492430"/>
                  </a:lnTo>
                  <a:lnTo>
                    <a:pt x="431718" y="470008"/>
                  </a:lnTo>
                  <a:lnTo>
                    <a:pt x="469924" y="440111"/>
                  </a:lnTo>
                  <a:lnTo>
                    <a:pt x="501842" y="404331"/>
                  </a:lnTo>
                  <a:lnTo>
                    <a:pt x="525780" y="364939"/>
                  </a:lnTo>
                  <a:lnTo>
                    <a:pt x="541739" y="322966"/>
                  </a:lnTo>
                  <a:lnTo>
                    <a:pt x="549718" y="279445"/>
                  </a:lnTo>
                  <a:lnTo>
                    <a:pt x="549718" y="235407"/>
                  </a:lnTo>
                  <a:lnTo>
                    <a:pt x="541739" y="191885"/>
                  </a:lnTo>
                  <a:lnTo>
                    <a:pt x="525780" y="149911"/>
                  </a:lnTo>
                  <a:lnTo>
                    <a:pt x="501842" y="110516"/>
                  </a:lnTo>
                  <a:lnTo>
                    <a:pt x="469924" y="74732"/>
                  </a:lnTo>
                  <a:lnTo>
                    <a:pt x="431718" y="44839"/>
                  </a:lnTo>
                  <a:lnTo>
                    <a:pt x="389655" y="22419"/>
                  </a:lnTo>
                  <a:lnTo>
                    <a:pt x="344838" y="7473"/>
                  </a:lnTo>
                  <a:lnTo>
                    <a:pt x="2983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495434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09" h="514985">
                  <a:moveTo>
                    <a:pt x="469924" y="74737"/>
                  </a:moveTo>
                  <a:lnTo>
                    <a:pt x="501844" y="110519"/>
                  </a:lnTo>
                  <a:lnTo>
                    <a:pt x="525785" y="149913"/>
                  </a:lnTo>
                  <a:lnTo>
                    <a:pt x="541745" y="191886"/>
                  </a:lnTo>
                  <a:lnTo>
                    <a:pt x="549725" y="235407"/>
                  </a:lnTo>
                  <a:lnTo>
                    <a:pt x="549725" y="279444"/>
                  </a:lnTo>
                  <a:lnTo>
                    <a:pt x="541745" y="322966"/>
                  </a:lnTo>
                  <a:lnTo>
                    <a:pt x="525785" y="364939"/>
                  </a:lnTo>
                  <a:lnTo>
                    <a:pt x="501844" y="404333"/>
                  </a:lnTo>
                  <a:lnTo>
                    <a:pt x="469924" y="440115"/>
                  </a:lnTo>
                  <a:lnTo>
                    <a:pt x="431719" y="470010"/>
                  </a:lnTo>
                  <a:lnTo>
                    <a:pt x="389657" y="492431"/>
                  </a:lnTo>
                  <a:lnTo>
                    <a:pt x="344841" y="507378"/>
                  </a:lnTo>
                  <a:lnTo>
                    <a:pt x="298372" y="514852"/>
                  </a:lnTo>
                  <a:lnTo>
                    <a:pt x="251352" y="514852"/>
                  </a:lnTo>
                  <a:lnTo>
                    <a:pt x="204883" y="507378"/>
                  </a:lnTo>
                  <a:lnTo>
                    <a:pt x="160067" y="492431"/>
                  </a:lnTo>
                  <a:lnTo>
                    <a:pt x="118005" y="470010"/>
                  </a:lnTo>
                  <a:lnTo>
                    <a:pt x="79800" y="440115"/>
                  </a:lnTo>
                  <a:lnTo>
                    <a:pt x="47880" y="404333"/>
                  </a:lnTo>
                  <a:lnTo>
                    <a:pt x="23940" y="364939"/>
                  </a:lnTo>
                  <a:lnTo>
                    <a:pt x="7980" y="322966"/>
                  </a:lnTo>
                  <a:lnTo>
                    <a:pt x="0" y="279444"/>
                  </a:lnTo>
                  <a:lnTo>
                    <a:pt x="0" y="235407"/>
                  </a:lnTo>
                  <a:lnTo>
                    <a:pt x="7980" y="191886"/>
                  </a:lnTo>
                  <a:lnTo>
                    <a:pt x="23940" y="149913"/>
                  </a:lnTo>
                  <a:lnTo>
                    <a:pt x="47880" y="110519"/>
                  </a:lnTo>
                  <a:lnTo>
                    <a:pt x="79800" y="74737"/>
                  </a:lnTo>
                  <a:lnTo>
                    <a:pt x="118005" y="44842"/>
                  </a:lnTo>
                  <a:lnTo>
                    <a:pt x="160067" y="22421"/>
                  </a:lnTo>
                  <a:lnTo>
                    <a:pt x="204883" y="7473"/>
                  </a:lnTo>
                  <a:lnTo>
                    <a:pt x="251352" y="0"/>
                  </a:lnTo>
                  <a:lnTo>
                    <a:pt x="298372" y="0"/>
                  </a:lnTo>
                  <a:lnTo>
                    <a:pt x="344841" y="7473"/>
                  </a:lnTo>
                  <a:lnTo>
                    <a:pt x="389657" y="22421"/>
                  </a:lnTo>
                  <a:lnTo>
                    <a:pt x="431719" y="44842"/>
                  </a:lnTo>
                  <a:lnTo>
                    <a:pt x="469924" y="74737"/>
                  </a:lnTo>
                  <a:close/>
                </a:path>
              </a:pathLst>
            </a:custGeom>
            <a:ln w="12700">
              <a:solidFill>
                <a:srgbClr val="C84C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6692900" y="2374900"/>
              <a:ext cx="1454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nl-BE" dirty="0">
                  <a:solidFill>
                    <a:srgbClr val="797979"/>
                  </a:solidFill>
                  <a:latin typeface="Trebuchet MS"/>
                  <a:cs typeface="Trebuchet MS"/>
                </a:rPr>
                <a:t>4</a:t>
              </a:r>
              <a:endParaRPr sz="1800" dirty="0">
                <a:latin typeface="Trebuchet MS"/>
                <a:cs typeface="Trebuchet MS"/>
              </a:endParaRPr>
            </a:p>
          </p:txBody>
        </p:sp>
        <p:sp>
          <p:nvSpPr>
            <p:cNvPr id="19" name="object 19"/>
            <p:cNvSpPr txBox="1"/>
            <p:nvPr/>
          </p:nvSpPr>
          <p:spPr>
            <a:xfrm>
              <a:off x="5715000" y="3276600"/>
              <a:ext cx="208597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919191"/>
                  </a:solidFill>
                  <a:latin typeface="Trebuchet MS"/>
                  <a:cs typeface="Trebuchet MS"/>
                </a:rPr>
                <a:t>Feature</a:t>
              </a:r>
              <a:r>
                <a:rPr sz="1800" spc="-85" dirty="0">
                  <a:solidFill>
                    <a:srgbClr val="919191"/>
                  </a:solidFill>
                  <a:latin typeface="Trebuchet MS"/>
                  <a:cs typeface="Trebuchet MS"/>
                </a:rPr>
                <a:t> </a:t>
              </a:r>
              <a:r>
                <a:rPr sz="1800" dirty="0">
                  <a:solidFill>
                    <a:srgbClr val="919191"/>
                  </a:solidFill>
                  <a:latin typeface="Trebuchet MS"/>
                  <a:cs typeface="Trebuchet MS"/>
                </a:rPr>
                <a:t>engineering</a:t>
              </a:r>
              <a:endParaRPr sz="1800">
                <a:latin typeface="Trebuchet MS"/>
                <a:cs typeface="Trebuchet MS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="" xmlns:a16="http://schemas.microsoft.com/office/drawing/2014/main" id="{C1CDFE3C-73DA-BC4A-9DF9-866DC2AD6EB8}"/>
              </a:ext>
            </a:extLst>
          </p:cNvPr>
          <p:cNvGrpSpPr/>
          <p:nvPr/>
        </p:nvGrpSpPr>
        <p:grpSpPr>
          <a:xfrm>
            <a:off x="9589169" y="2249983"/>
            <a:ext cx="1224280" cy="1306315"/>
            <a:chOff x="9589169" y="2249983"/>
            <a:chExt cx="1224280" cy="1306315"/>
          </a:xfrm>
        </p:grpSpPr>
        <p:sp>
          <p:nvSpPr>
            <p:cNvPr id="20" name="object 20"/>
            <p:cNvSpPr txBox="1"/>
            <p:nvPr/>
          </p:nvSpPr>
          <p:spPr>
            <a:xfrm>
              <a:off x="9589169" y="3256578"/>
              <a:ext cx="122428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919191"/>
                  </a:solidFill>
                  <a:latin typeface="Trebuchet MS"/>
                  <a:cs typeface="Trebuchet MS"/>
                </a:rPr>
                <a:t>Final</a:t>
              </a:r>
              <a:r>
                <a:rPr sz="1800" spc="-80" dirty="0">
                  <a:solidFill>
                    <a:srgbClr val="919191"/>
                  </a:solidFill>
                  <a:latin typeface="Trebuchet MS"/>
                  <a:cs typeface="Trebuchet MS"/>
                </a:rPr>
                <a:t> </a:t>
              </a:r>
              <a:r>
                <a:rPr sz="1800" spc="-5" dirty="0">
                  <a:solidFill>
                    <a:srgbClr val="919191"/>
                  </a:solidFill>
                  <a:latin typeface="Trebuchet MS"/>
                  <a:cs typeface="Trebuchet MS"/>
                </a:rPr>
                <a:t>model</a:t>
              </a:r>
              <a:endParaRPr sz="1800">
                <a:latin typeface="Trebuchet MS"/>
                <a:cs typeface="Trebuchet MS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10208675" y="2744945"/>
              <a:ext cx="0" cy="350520"/>
            </a:xfrm>
            <a:custGeom>
              <a:avLst/>
              <a:gdLst/>
              <a:ahLst/>
              <a:cxnLst/>
              <a:rect l="l" t="t" r="r" b="b"/>
              <a:pathLst>
                <a:path h="350519">
                  <a:moveTo>
                    <a:pt x="0" y="35052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C84C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933812" y="2249983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09" h="514985">
                  <a:moveTo>
                    <a:pt x="298376" y="0"/>
                  </a:moveTo>
                  <a:lnTo>
                    <a:pt x="251357" y="0"/>
                  </a:lnTo>
                  <a:lnTo>
                    <a:pt x="204888" y="7473"/>
                  </a:lnTo>
                  <a:lnTo>
                    <a:pt x="160072" y="22419"/>
                  </a:lnTo>
                  <a:lnTo>
                    <a:pt x="118009" y="44839"/>
                  </a:lnTo>
                  <a:lnTo>
                    <a:pt x="79803" y="74732"/>
                  </a:lnTo>
                  <a:lnTo>
                    <a:pt x="47881" y="110516"/>
                  </a:lnTo>
                  <a:lnTo>
                    <a:pt x="23940" y="149911"/>
                  </a:lnTo>
                  <a:lnTo>
                    <a:pt x="7980" y="191885"/>
                  </a:lnTo>
                  <a:lnTo>
                    <a:pt x="0" y="235407"/>
                  </a:lnTo>
                  <a:lnTo>
                    <a:pt x="0" y="279445"/>
                  </a:lnTo>
                  <a:lnTo>
                    <a:pt x="7980" y="322966"/>
                  </a:lnTo>
                  <a:lnTo>
                    <a:pt x="23940" y="364939"/>
                  </a:lnTo>
                  <a:lnTo>
                    <a:pt x="47881" y="404331"/>
                  </a:lnTo>
                  <a:lnTo>
                    <a:pt x="79803" y="440111"/>
                  </a:lnTo>
                  <a:lnTo>
                    <a:pt x="118009" y="470008"/>
                  </a:lnTo>
                  <a:lnTo>
                    <a:pt x="160072" y="492430"/>
                  </a:lnTo>
                  <a:lnTo>
                    <a:pt x="204888" y="507379"/>
                  </a:lnTo>
                  <a:lnTo>
                    <a:pt x="251357" y="514853"/>
                  </a:lnTo>
                  <a:lnTo>
                    <a:pt x="298376" y="514853"/>
                  </a:lnTo>
                  <a:lnTo>
                    <a:pt x="344844" y="507379"/>
                  </a:lnTo>
                  <a:lnTo>
                    <a:pt x="389659" y="492430"/>
                  </a:lnTo>
                  <a:lnTo>
                    <a:pt x="431718" y="470008"/>
                  </a:lnTo>
                  <a:lnTo>
                    <a:pt x="469921" y="440111"/>
                  </a:lnTo>
                  <a:lnTo>
                    <a:pt x="501842" y="404331"/>
                  </a:lnTo>
                  <a:lnTo>
                    <a:pt x="525783" y="364939"/>
                  </a:lnTo>
                  <a:lnTo>
                    <a:pt x="541744" y="322966"/>
                  </a:lnTo>
                  <a:lnTo>
                    <a:pt x="549724" y="279445"/>
                  </a:lnTo>
                  <a:lnTo>
                    <a:pt x="549724" y="235407"/>
                  </a:lnTo>
                  <a:lnTo>
                    <a:pt x="541744" y="191885"/>
                  </a:lnTo>
                  <a:lnTo>
                    <a:pt x="525783" y="149911"/>
                  </a:lnTo>
                  <a:lnTo>
                    <a:pt x="501842" y="110516"/>
                  </a:lnTo>
                  <a:lnTo>
                    <a:pt x="469921" y="74732"/>
                  </a:lnTo>
                  <a:lnTo>
                    <a:pt x="431718" y="44839"/>
                  </a:lnTo>
                  <a:lnTo>
                    <a:pt x="389659" y="22419"/>
                  </a:lnTo>
                  <a:lnTo>
                    <a:pt x="344844" y="7473"/>
                  </a:lnTo>
                  <a:lnTo>
                    <a:pt x="2983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933816" y="2249983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09" h="514985">
                  <a:moveTo>
                    <a:pt x="469924" y="74737"/>
                  </a:moveTo>
                  <a:lnTo>
                    <a:pt x="501844" y="110519"/>
                  </a:lnTo>
                  <a:lnTo>
                    <a:pt x="525785" y="149913"/>
                  </a:lnTo>
                  <a:lnTo>
                    <a:pt x="541745" y="191886"/>
                  </a:lnTo>
                  <a:lnTo>
                    <a:pt x="549725" y="235407"/>
                  </a:lnTo>
                  <a:lnTo>
                    <a:pt x="549725" y="279444"/>
                  </a:lnTo>
                  <a:lnTo>
                    <a:pt x="541745" y="322966"/>
                  </a:lnTo>
                  <a:lnTo>
                    <a:pt x="525785" y="364939"/>
                  </a:lnTo>
                  <a:lnTo>
                    <a:pt x="501844" y="404333"/>
                  </a:lnTo>
                  <a:lnTo>
                    <a:pt x="469924" y="440115"/>
                  </a:lnTo>
                  <a:lnTo>
                    <a:pt x="431719" y="470010"/>
                  </a:lnTo>
                  <a:lnTo>
                    <a:pt x="389657" y="492431"/>
                  </a:lnTo>
                  <a:lnTo>
                    <a:pt x="344841" y="507378"/>
                  </a:lnTo>
                  <a:lnTo>
                    <a:pt x="298372" y="514852"/>
                  </a:lnTo>
                  <a:lnTo>
                    <a:pt x="251352" y="514852"/>
                  </a:lnTo>
                  <a:lnTo>
                    <a:pt x="204883" y="507378"/>
                  </a:lnTo>
                  <a:lnTo>
                    <a:pt x="160067" y="492431"/>
                  </a:lnTo>
                  <a:lnTo>
                    <a:pt x="118005" y="470010"/>
                  </a:lnTo>
                  <a:lnTo>
                    <a:pt x="79800" y="440115"/>
                  </a:lnTo>
                  <a:lnTo>
                    <a:pt x="47880" y="404333"/>
                  </a:lnTo>
                  <a:lnTo>
                    <a:pt x="23940" y="364939"/>
                  </a:lnTo>
                  <a:lnTo>
                    <a:pt x="7980" y="322966"/>
                  </a:lnTo>
                  <a:lnTo>
                    <a:pt x="0" y="279444"/>
                  </a:lnTo>
                  <a:lnTo>
                    <a:pt x="0" y="235407"/>
                  </a:lnTo>
                  <a:lnTo>
                    <a:pt x="7980" y="191886"/>
                  </a:lnTo>
                  <a:lnTo>
                    <a:pt x="23940" y="149913"/>
                  </a:lnTo>
                  <a:lnTo>
                    <a:pt x="47880" y="110519"/>
                  </a:lnTo>
                  <a:lnTo>
                    <a:pt x="79800" y="74737"/>
                  </a:lnTo>
                  <a:lnTo>
                    <a:pt x="118005" y="44842"/>
                  </a:lnTo>
                  <a:lnTo>
                    <a:pt x="160067" y="22421"/>
                  </a:lnTo>
                  <a:lnTo>
                    <a:pt x="204883" y="7473"/>
                  </a:lnTo>
                  <a:lnTo>
                    <a:pt x="251352" y="0"/>
                  </a:lnTo>
                  <a:lnTo>
                    <a:pt x="298372" y="0"/>
                  </a:lnTo>
                  <a:lnTo>
                    <a:pt x="344841" y="7473"/>
                  </a:lnTo>
                  <a:lnTo>
                    <a:pt x="389657" y="22421"/>
                  </a:lnTo>
                  <a:lnTo>
                    <a:pt x="431719" y="44842"/>
                  </a:lnTo>
                  <a:lnTo>
                    <a:pt x="469924" y="74737"/>
                  </a:lnTo>
                  <a:close/>
                </a:path>
              </a:pathLst>
            </a:custGeom>
            <a:ln w="12699">
              <a:solidFill>
                <a:srgbClr val="C84C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 txBox="1"/>
            <p:nvPr/>
          </p:nvSpPr>
          <p:spPr>
            <a:xfrm>
              <a:off x="10135269" y="2354878"/>
              <a:ext cx="1454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nl-BE" dirty="0">
                  <a:solidFill>
                    <a:srgbClr val="797979"/>
                  </a:solidFill>
                  <a:latin typeface="Trebuchet MS"/>
                  <a:cs typeface="Trebuchet MS"/>
                </a:rPr>
                <a:t>5</a:t>
              </a:r>
              <a:endParaRPr sz="1800" dirty="0">
                <a:latin typeface="Trebuchet MS"/>
                <a:cs typeface="Trebuchet MS"/>
              </a:endParaRPr>
            </a:p>
          </p:txBody>
        </p:sp>
      </p:grp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393700" y="203200"/>
            <a:ext cx="99066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3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sz="3600" spc="-38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spc="-17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followed</a:t>
            </a:r>
            <a:r>
              <a:rPr sz="3600" spc="-38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3600" spc="-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BE" sz="3600" spc="-170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sz="3600" spc="-170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-steps</a:t>
            </a:r>
            <a:r>
              <a:rPr sz="3600" spc="-385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spc="-175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approach</a:t>
            </a:r>
            <a:r>
              <a:rPr sz="3600" spc="-380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spc="-100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sz="3600" spc="-385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BE" sz="3600" spc="-170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classify customers</a:t>
            </a:r>
            <a:endParaRPr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CB6CBF24-F1D0-1043-B8F6-A6F78C6410BD}"/>
              </a:ext>
            </a:extLst>
          </p:cNvPr>
          <p:cNvGrpSpPr/>
          <p:nvPr/>
        </p:nvGrpSpPr>
        <p:grpSpPr>
          <a:xfrm>
            <a:off x="3114207" y="2270005"/>
            <a:ext cx="1765300" cy="1573015"/>
            <a:chOff x="2228541" y="2270005"/>
            <a:chExt cx="1765300" cy="1573015"/>
          </a:xfrm>
        </p:grpSpPr>
        <p:sp>
          <p:nvSpPr>
            <p:cNvPr id="26" name="object 5">
              <a:extLst>
                <a:ext uri="{FF2B5EF4-FFF2-40B4-BE49-F238E27FC236}">
                  <a16:creationId xmlns="" xmlns:a16="http://schemas.microsoft.com/office/drawing/2014/main" id="{FDE2C032-F067-1A44-97BD-53802F5C6B1F}"/>
                </a:ext>
              </a:extLst>
            </p:cNvPr>
            <p:cNvSpPr/>
            <p:nvPr/>
          </p:nvSpPr>
          <p:spPr>
            <a:xfrm>
              <a:off x="3114023" y="2764967"/>
              <a:ext cx="0" cy="350520"/>
            </a:xfrm>
            <a:custGeom>
              <a:avLst/>
              <a:gdLst/>
              <a:ahLst/>
              <a:cxnLst/>
              <a:rect l="l" t="t" r="r" b="b"/>
              <a:pathLst>
                <a:path h="350519">
                  <a:moveTo>
                    <a:pt x="0" y="350520"/>
                  </a:moveTo>
                  <a:lnTo>
                    <a:pt x="0" y="0"/>
                  </a:lnTo>
                </a:path>
              </a:pathLst>
            </a:custGeom>
            <a:ln w="12700">
              <a:solidFill>
                <a:srgbClr val="C84C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8">
              <a:extLst>
                <a:ext uri="{FF2B5EF4-FFF2-40B4-BE49-F238E27FC236}">
                  <a16:creationId xmlns="" xmlns:a16="http://schemas.microsoft.com/office/drawing/2014/main" id="{87127410-B345-4846-A232-79D01A7191FF}"/>
                </a:ext>
              </a:extLst>
            </p:cNvPr>
            <p:cNvSpPr/>
            <p:nvPr/>
          </p:nvSpPr>
          <p:spPr>
            <a:xfrm>
              <a:off x="2839160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298378" y="0"/>
                  </a:moveTo>
                  <a:lnTo>
                    <a:pt x="251358" y="0"/>
                  </a:lnTo>
                  <a:lnTo>
                    <a:pt x="204889" y="7473"/>
                  </a:lnTo>
                  <a:lnTo>
                    <a:pt x="160072" y="22419"/>
                  </a:lnTo>
                  <a:lnTo>
                    <a:pt x="118009" y="44839"/>
                  </a:lnTo>
                  <a:lnTo>
                    <a:pt x="79803" y="74732"/>
                  </a:lnTo>
                  <a:lnTo>
                    <a:pt x="47881" y="110516"/>
                  </a:lnTo>
                  <a:lnTo>
                    <a:pt x="23940" y="149911"/>
                  </a:lnTo>
                  <a:lnTo>
                    <a:pt x="7980" y="191885"/>
                  </a:lnTo>
                  <a:lnTo>
                    <a:pt x="0" y="235407"/>
                  </a:lnTo>
                  <a:lnTo>
                    <a:pt x="0" y="279445"/>
                  </a:lnTo>
                  <a:lnTo>
                    <a:pt x="7980" y="322966"/>
                  </a:lnTo>
                  <a:lnTo>
                    <a:pt x="23940" y="364939"/>
                  </a:lnTo>
                  <a:lnTo>
                    <a:pt x="47881" y="404331"/>
                  </a:lnTo>
                  <a:lnTo>
                    <a:pt x="79803" y="440111"/>
                  </a:lnTo>
                  <a:lnTo>
                    <a:pt x="118009" y="470008"/>
                  </a:lnTo>
                  <a:lnTo>
                    <a:pt x="160072" y="492430"/>
                  </a:lnTo>
                  <a:lnTo>
                    <a:pt x="204889" y="507379"/>
                  </a:lnTo>
                  <a:lnTo>
                    <a:pt x="251358" y="514853"/>
                  </a:lnTo>
                  <a:lnTo>
                    <a:pt x="298378" y="514853"/>
                  </a:lnTo>
                  <a:lnTo>
                    <a:pt x="344848" y="507379"/>
                  </a:lnTo>
                  <a:lnTo>
                    <a:pt x="389665" y="492430"/>
                  </a:lnTo>
                  <a:lnTo>
                    <a:pt x="431727" y="470008"/>
                  </a:lnTo>
                  <a:lnTo>
                    <a:pt x="469934" y="440111"/>
                  </a:lnTo>
                  <a:lnTo>
                    <a:pt x="501851" y="404331"/>
                  </a:lnTo>
                  <a:lnTo>
                    <a:pt x="525789" y="364939"/>
                  </a:lnTo>
                  <a:lnTo>
                    <a:pt x="541748" y="322966"/>
                  </a:lnTo>
                  <a:lnTo>
                    <a:pt x="549727" y="279445"/>
                  </a:lnTo>
                  <a:lnTo>
                    <a:pt x="549727" y="235407"/>
                  </a:lnTo>
                  <a:lnTo>
                    <a:pt x="541748" y="191885"/>
                  </a:lnTo>
                  <a:lnTo>
                    <a:pt x="525789" y="149911"/>
                  </a:lnTo>
                  <a:lnTo>
                    <a:pt x="501851" y="110516"/>
                  </a:lnTo>
                  <a:lnTo>
                    <a:pt x="469934" y="74732"/>
                  </a:lnTo>
                  <a:lnTo>
                    <a:pt x="431727" y="44839"/>
                  </a:lnTo>
                  <a:lnTo>
                    <a:pt x="389665" y="22419"/>
                  </a:lnTo>
                  <a:lnTo>
                    <a:pt x="344848" y="7473"/>
                  </a:lnTo>
                  <a:lnTo>
                    <a:pt x="2983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9">
              <a:extLst>
                <a:ext uri="{FF2B5EF4-FFF2-40B4-BE49-F238E27FC236}">
                  <a16:creationId xmlns="" xmlns:a16="http://schemas.microsoft.com/office/drawing/2014/main" id="{7A13D6A8-52B7-994A-BB5E-6EE66A42178C}"/>
                </a:ext>
              </a:extLst>
            </p:cNvPr>
            <p:cNvSpPr/>
            <p:nvPr/>
          </p:nvSpPr>
          <p:spPr>
            <a:xfrm>
              <a:off x="2839163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469924" y="74737"/>
                  </a:moveTo>
                  <a:lnTo>
                    <a:pt x="501844" y="110519"/>
                  </a:lnTo>
                  <a:lnTo>
                    <a:pt x="525785" y="149913"/>
                  </a:lnTo>
                  <a:lnTo>
                    <a:pt x="541745" y="191886"/>
                  </a:lnTo>
                  <a:lnTo>
                    <a:pt x="549725" y="235407"/>
                  </a:lnTo>
                  <a:lnTo>
                    <a:pt x="549725" y="279444"/>
                  </a:lnTo>
                  <a:lnTo>
                    <a:pt x="541745" y="322966"/>
                  </a:lnTo>
                  <a:lnTo>
                    <a:pt x="525785" y="364939"/>
                  </a:lnTo>
                  <a:lnTo>
                    <a:pt x="501844" y="404333"/>
                  </a:lnTo>
                  <a:lnTo>
                    <a:pt x="469924" y="440115"/>
                  </a:lnTo>
                  <a:lnTo>
                    <a:pt x="431719" y="470010"/>
                  </a:lnTo>
                  <a:lnTo>
                    <a:pt x="389657" y="492431"/>
                  </a:lnTo>
                  <a:lnTo>
                    <a:pt x="344841" y="507378"/>
                  </a:lnTo>
                  <a:lnTo>
                    <a:pt x="298372" y="514852"/>
                  </a:lnTo>
                  <a:lnTo>
                    <a:pt x="251352" y="514852"/>
                  </a:lnTo>
                  <a:lnTo>
                    <a:pt x="204883" y="507378"/>
                  </a:lnTo>
                  <a:lnTo>
                    <a:pt x="160067" y="492431"/>
                  </a:lnTo>
                  <a:lnTo>
                    <a:pt x="118005" y="470010"/>
                  </a:lnTo>
                  <a:lnTo>
                    <a:pt x="79800" y="440115"/>
                  </a:lnTo>
                  <a:lnTo>
                    <a:pt x="47880" y="404333"/>
                  </a:lnTo>
                  <a:lnTo>
                    <a:pt x="23940" y="364939"/>
                  </a:lnTo>
                  <a:lnTo>
                    <a:pt x="7980" y="322966"/>
                  </a:lnTo>
                  <a:lnTo>
                    <a:pt x="0" y="279444"/>
                  </a:lnTo>
                  <a:lnTo>
                    <a:pt x="0" y="235407"/>
                  </a:lnTo>
                  <a:lnTo>
                    <a:pt x="7980" y="191886"/>
                  </a:lnTo>
                  <a:lnTo>
                    <a:pt x="23940" y="149913"/>
                  </a:lnTo>
                  <a:lnTo>
                    <a:pt x="47880" y="110519"/>
                  </a:lnTo>
                  <a:lnTo>
                    <a:pt x="79800" y="74737"/>
                  </a:lnTo>
                  <a:lnTo>
                    <a:pt x="118005" y="44842"/>
                  </a:lnTo>
                  <a:lnTo>
                    <a:pt x="160067" y="22421"/>
                  </a:lnTo>
                  <a:lnTo>
                    <a:pt x="204883" y="7473"/>
                  </a:lnTo>
                  <a:lnTo>
                    <a:pt x="251352" y="0"/>
                  </a:lnTo>
                  <a:lnTo>
                    <a:pt x="298372" y="0"/>
                  </a:lnTo>
                  <a:lnTo>
                    <a:pt x="344841" y="7473"/>
                  </a:lnTo>
                  <a:lnTo>
                    <a:pt x="389657" y="22421"/>
                  </a:lnTo>
                  <a:lnTo>
                    <a:pt x="431719" y="44842"/>
                  </a:lnTo>
                  <a:lnTo>
                    <a:pt x="469924" y="74737"/>
                  </a:lnTo>
                  <a:close/>
                </a:path>
              </a:pathLst>
            </a:custGeom>
            <a:ln w="12699">
              <a:solidFill>
                <a:srgbClr val="C84C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10">
              <a:extLst>
                <a:ext uri="{FF2B5EF4-FFF2-40B4-BE49-F238E27FC236}">
                  <a16:creationId xmlns="" xmlns:a16="http://schemas.microsoft.com/office/drawing/2014/main" id="{80F96ADD-E1BF-9B48-B67A-F49D7F238050}"/>
                </a:ext>
              </a:extLst>
            </p:cNvPr>
            <p:cNvSpPr txBox="1"/>
            <p:nvPr/>
          </p:nvSpPr>
          <p:spPr>
            <a:xfrm>
              <a:off x="3041341" y="2374900"/>
              <a:ext cx="1454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nl-BE" dirty="0">
                  <a:solidFill>
                    <a:srgbClr val="797979"/>
                  </a:solidFill>
                  <a:latin typeface="Trebuchet MS"/>
                  <a:cs typeface="Trebuchet MS"/>
                </a:rPr>
                <a:t>2</a:t>
              </a:r>
              <a:endParaRPr sz="1800" dirty="0">
                <a:latin typeface="Trebuchet MS"/>
                <a:cs typeface="Trebuchet MS"/>
              </a:endParaRPr>
            </a:p>
          </p:txBody>
        </p:sp>
        <p:sp>
          <p:nvSpPr>
            <p:cNvPr id="30" name="object 17">
              <a:extLst>
                <a:ext uri="{FF2B5EF4-FFF2-40B4-BE49-F238E27FC236}">
                  <a16:creationId xmlns="" xmlns:a16="http://schemas.microsoft.com/office/drawing/2014/main" id="{96131CCC-4189-F04F-A5ED-7A11C1C62590}"/>
                </a:ext>
              </a:extLst>
            </p:cNvPr>
            <p:cNvSpPr txBox="1"/>
            <p:nvPr/>
          </p:nvSpPr>
          <p:spPr>
            <a:xfrm>
              <a:off x="2228541" y="3276600"/>
              <a:ext cx="1765300" cy="566420"/>
            </a:xfrm>
            <a:prstGeom prst="rect">
              <a:avLst/>
            </a:prstGeom>
          </p:spPr>
          <p:txBody>
            <a:bodyPr vert="horz" wrap="square" lIns="0" tIns="27939" rIns="0" bIns="0" rtlCol="0">
              <a:spAutoFit/>
            </a:bodyPr>
            <a:lstStyle/>
            <a:p>
              <a:pPr marL="190500" marR="5080" indent="-177800">
                <a:lnSpc>
                  <a:spcPts val="2100"/>
                </a:lnSpc>
                <a:spcBef>
                  <a:spcPts val="219"/>
                </a:spcBef>
              </a:pPr>
              <a:r>
                <a:rPr sz="1800" spc="-5" dirty="0">
                  <a:solidFill>
                    <a:srgbClr val="919191"/>
                  </a:solidFill>
                  <a:latin typeface="Trebuchet MS"/>
                  <a:cs typeface="Trebuchet MS"/>
                </a:rPr>
                <a:t>Data</a:t>
              </a:r>
              <a:r>
                <a:rPr sz="1800" spc="-85" dirty="0">
                  <a:solidFill>
                    <a:srgbClr val="919191"/>
                  </a:solidFill>
                  <a:latin typeface="Trebuchet MS"/>
                  <a:cs typeface="Trebuchet MS"/>
                </a:rPr>
                <a:t> </a:t>
              </a:r>
              <a:r>
                <a:rPr sz="1800" spc="-5" dirty="0">
                  <a:solidFill>
                    <a:srgbClr val="919191"/>
                  </a:solidFill>
                  <a:latin typeface="Trebuchet MS"/>
                  <a:cs typeface="Trebuchet MS"/>
                </a:rPr>
                <a:t>preparation  </a:t>
              </a:r>
              <a:r>
                <a:rPr sz="1800" dirty="0">
                  <a:solidFill>
                    <a:srgbClr val="919191"/>
                  </a:solidFill>
                  <a:latin typeface="Trebuchet MS"/>
                  <a:cs typeface="Trebuchet MS"/>
                </a:rPr>
                <a:t>&amp;</a:t>
              </a:r>
              <a:r>
                <a:rPr sz="1800" spc="-30" dirty="0">
                  <a:solidFill>
                    <a:srgbClr val="919191"/>
                  </a:solidFill>
                  <a:latin typeface="Trebuchet MS"/>
                  <a:cs typeface="Trebuchet MS"/>
                </a:rPr>
                <a:t> </a:t>
              </a:r>
              <a:r>
                <a:rPr sz="1800" dirty="0">
                  <a:solidFill>
                    <a:srgbClr val="919191"/>
                  </a:solidFill>
                  <a:latin typeface="Trebuchet MS"/>
                  <a:cs typeface="Trebuchet MS"/>
                </a:rPr>
                <a:t>exploration</a:t>
              </a:r>
              <a:endParaRPr sz="1800">
                <a:latin typeface="Trebuchet MS"/>
                <a:cs typeface="Trebuchet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876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962875"/>
            <a:ext cx="6639559" cy="0"/>
          </a:xfrm>
          <a:custGeom>
            <a:avLst/>
            <a:gdLst/>
            <a:ahLst/>
            <a:cxnLst/>
            <a:rect l="l" t="t" r="r" b="b"/>
            <a:pathLst>
              <a:path w="6639559">
                <a:moveTo>
                  <a:pt x="0" y="0"/>
                </a:moveTo>
                <a:lnTo>
                  <a:pt x="6638963" y="0"/>
                </a:lnTo>
              </a:path>
            </a:pathLst>
          </a:custGeom>
          <a:ln w="889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621795" y="787615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19">
                <a:moveTo>
                  <a:pt x="0" y="0"/>
                </a:moveTo>
                <a:lnTo>
                  <a:pt x="0" y="350520"/>
                </a:lnTo>
                <a:lnTo>
                  <a:pt x="350520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38962" y="962875"/>
            <a:ext cx="5027295" cy="0"/>
          </a:xfrm>
          <a:custGeom>
            <a:avLst/>
            <a:gdLst/>
            <a:ahLst/>
            <a:cxnLst/>
            <a:rect l="l" t="t" r="r" b="b"/>
            <a:pathLst>
              <a:path w="5027295">
                <a:moveTo>
                  <a:pt x="0" y="0"/>
                </a:moveTo>
                <a:lnTo>
                  <a:pt x="4982819" y="0"/>
                </a:lnTo>
                <a:lnTo>
                  <a:pt x="5027269" y="0"/>
                </a:lnTo>
              </a:path>
            </a:pathLst>
          </a:custGeom>
          <a:ln w="889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621782" y="787615"/>
            <a:ext cx="351155" cy="350520"/>
          </a:xfrm>
          <a:custGeom>
            <a:avLst/>
            <a:gdLst/>
            <a:ahLst/>
            <a:cxnLst/>
            <a:rect l="l" t="t" r="r" b="b"/>
            <a:pathLst>
              <a:path w="351154" h="350519">
                <a:moveTo>
                  <a:pt x="0" y="0"/>
                </a:moveTo>
                <a:lnTo>
                  <a:pt x="0" y="350520"/>
                </a:lnTo>
                <a:lnTo>
                  <a:pt x="350532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2182" y="3776598"/>
            <a:ext cx="11890375" cy="0"/>
          </a:xfrm>
          <a:custGeom>
            <a:avLst/>
            <a:gdLst/>
            <a:ahLst/>
            <a:cxnLst/>
            <a:rect l="l" t="t" r="r" b="b"/>
            <a:pathLst>
              <a:path w="11890375">
                <a:moveTo>
                  <a:pt x="0" y="0"/>
                </a:moveTo>
                <a:lnTo>
                  <a:pt x="11889817" y="0"/>
                </a:lnTo>
              </a:path>
            </a:pathLst>
          </a:custGeom>
          <a:ln w="381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95917" y="3435085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58694" y="3435085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921468" y="343508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84253" y="360133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847027" y="360133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324126" y="360133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747827" y="360133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169900" y="360133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943947" y="3776598"/>
            <a:ext cx="8391446" cy="0"/>
          </a:xfrm>
          <a:custGeom>
            <a:avLst/>
            <a:gdLst/>
            <a:ahLst/>
            <a:cxnLst/>
            <a:rect l="l" t="t" r="r" b="b"/>
            <a:pathLst>
              <a:path w="11169015">
                <a:moveTo>
                  <a:pt x="0" y="0"/>
                </a:moveTo>
                <a:lnTo>
                  <a:pt x="11168753" y="0"/>
                </a:lnTo>
              </a:path>
            </a:pathLst>
          </a:custGeom>
          <a:ln w="381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0" y="1293494"/>
            <a:ext cx="302260" cy="5045075"/>
          </a:xfrm>
          <a:custGeom>
            <a:avLst/>
            <a:gdLst/>
            <a:ahLst/>
            <a:cxnLst/>
            <a:rect l="l" t="t" r="r" b="b"/>
            <a:pathLst>
              <a:path w="302260" h="5045075">
                <a:moveTo>
                  <a:pt x="0" y="0"/>
                </a:moveTo>
                <a:lnTo>
                  <a:pt x="302182" y="0"/>
                </a:lnTo>
                <a:lnTo>
                  <a:pt x="302182" y="5044762"/>
                </a:lnTo>
                <a:lnTo>
                  <a:pt x="0" y="5044762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-8254" y="4627549"/>
            <a:ext cx="237490" cy="782955"/>
          </a:xfrm>
          <a:prstGeom prst="rect">
            <a:avLst/>
          </a:prstGeom>
        </p:spPr>
        <p:txBody>
          <a:bodyPr vert="vert270" wrap="square" lIns="0" tIns="8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Rejected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-8254" y="1819020"/>
            <a:ext cx="237490" cy="835660"/>
          </a:xfrm>
          <a:prstGeom prst="rect">
            <a:avLst/>
          </a:prstGeom>
        </p:spPr>
        <p:txBody>
          <a:bodyPr vert="vert270" wrap="square" lIns="0" tIns="8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1400" b="1" spc="5" dirty="0">
                <a:solidFill>
                  <a:srgbClr val="FFFFFF"/>
                </a:solidFill>
                <a:latin typeface="Arial"/>
                <a:cs typeface="Arial"/>
              </a:rPr>
              <a:t>Accepted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51" name="object 17">
            <a:extLst>
              <a:ext uri="{FF2B5EF4-FFF2-40B4-BE49-F238E27FC236}">
                <a16:creationId xmlns="" xmlns:a16="http://schemas.microsoft.com/office/drawing/2014/main" id="{BC3B6796-9CB8-C04F-B927-A69413F43B76}"/>
              </a:ext>
            </a:extLst>
          </p:cNvPr>
          <p:cNvSpPr txBox="1"/>
          <p:nvPr/>
        </p:nvSpPr>
        <p:spPr>
          <a:xfrm>
            <a:off x="4789035" y="3191032"/>
            <a:ext cx="11689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vi-V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 Days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object 18">
            <a:extLst>
              <a:ext uri="{FF2B5EF4-FFF2-40B4-BE49-F238E27FC236}">
                <a16:creationId xmlns="" xmlns:a16="http://schemas.microsoft.com/office/drawing/2014/main" id="{342A1DC9-4458-DE43-A2C8-838F4BB47ABB}"/>
              </a:ext>
            </a:extLst>
          </p:cNvPr>
          <p:cNvSpPr txBox="1"/>
          <p:nvPr/>
        </p:nvSpPr>
        <p:spPr>
          <a:xfrm>
            <a:off x="3381468" y="2975589"/>
            <a:ext cx="1080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AU" sz="1400" spc="-3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weekdays</a:t>
            </a:r>
            <a:endParaRPr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object 24">
            <a:extLst>
              <a:ext uri="{FF2B5EF4-FFF2-40B4-BE49-F238E27FC236}">
                <a16:creationId xmlns="" xmlns:a16="http://schemas.microsoft.com/office/drawing/2014/main" id="{5533979C-1769-9445-AF51-0F146484F655}"/>
              </a:ext>
            </a:extLst>
          </p:cNvPr>
          <p:cNvSpPr txBox="1"/>
          <p:nvPr/>
        </p:nvSpPr>
        <p:spPr>
          <a:xfrm>
            <a:off x="10629900" y="3204946"/>
            <a:ext cx="1080000" cy="214354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5400" marR="5080" indent="-12700" algn="ctr">
              <a:lnSpc>
                <a:spcPct val="101200"/>
              </a:lnSpc>
              <a:spcBef>
                <a:spcPts val="80"/>
              </a:spcBef>
            </a:pPr>
            <a:r>
              <a:rPr lang="vi-VN" sz="1400" spc="-1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Tuning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1AD0F504-49A7-5F45-950C-B9042F8AB0CD}"/>
              </a:ext>
            </a:extLst>
          </p:cNvPr>
          <p:cNvSpPr txBox="1"/>
          <p:nvPr/>
        </p:nvSpPr>
        <p:spPr>
          <a:xfrm>
            <a:off x="6022572" y="2680636"/>
            <a:ext cx="16404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variables “Total Number Contact”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B418E6D5-B747-2C4B-937F-B1C44CFEE45D}"/>
              </a:ext>
            </a:extLst>
          </p:cNvPr>
          <p:cNvSpPr txBox="1"/>
          <p:nvPr/>
        </p:nvSpPr>
        <p:spPr>
          <a:xfrm>
            <a:off x="7503903" y="2680636"/>
            <a:ext cx="16404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 customer related variables</a:t>
            </a:r>
          </a:p>
        </p:txBody>
      </p:sp>
      <p:sp>
        <p:nvSpPr>
          <p:cNvPr id="57" name="object 18">
            <a:extLst>
              <a:ext uri="{FF2B5EF4-FFF2-40B4-BE49-F238E27FC236}">
                <a16:creationId xmlns="" xmlns:a16="http://schemas.microsoft.com/office/drawing/2014/main" id="{70CEFD0E-E1B4-0645-9A94-1CD825F16E85}"/>
              </a:ext>
            </a:extLst>
          </p:cNvPr>
          <p:cNvSpPr txBox="1"/>
          <p:nvPr/>
        </p:nvSpPr>
        <p:spPr>
          <a:xfrm>
            <a:off x="1888732" y="3191032"/>
            <a:ext cx="10800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AU" sz="1400" spc="-3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 Duration</a:t>
            </a:r>
            <a:endParaRPr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3566A7B7-3970-B74C-8371-BC45FD6FB55A}"/>
              </a:ext>
            </a:extLst>
          </p:cNvPr>
          <p:cNvSpPr txBox="1"/>
          <p:nvPr/>
        </p:nvSpPr>
        <p:spPr>
          <a:xfrm>
            <a:off x="8927604" y="2896080"/>
            <a:ext cx="1640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Numerical combination</a:t>
            </a:r>
          </a:p>
        </p:txBody>
      </p:sp>
      <p:sp>
        <p:nvSpPr>
          <p:cNvPr id="70" name="object 24">
            <a:extLst>
              <a:ext uri="{FF2B5EF4-FFF2-40B4-BE49-F238E27FC236}">
                <a16:creationId xmlns="" xmlns:a16="http://schemas.microsoft.com/office/drawing/2014/main" id="{25E89FD6-5D5A-A346-97A2-A0D41A77341B}"/>
              </a:ext>
            </a:extLst>
          </p:cNvPr>
          <p:cNvSpPr txBox="1"/>
          <p:nvPr/>
        </p:nvSpPr>
        <p:spPr>
          <a:xfrm>
            <a:off x="367633" y="2756875"/>
            <a:ext cx="1168899" cy="66242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5400" marR="5080" indent="-12700" algn="ctr">
              <a:lnSpc>
                <a:spcPct val="101200"/>
              </a:lnSpc>
              <a:spcBef>
                <a:spcPts val="80"/>
              </a:spcBef>
            </a:pPr>
            <a:r>
              <a:rPr lang="vi-VN" sz="1400" spc="-15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SMOTE</a:t>
            </a:r>
          </a:p>
          <a:p>
            <a:pPr marL="25400" marR="5080" indent="-12700" algn="ctr">
              <a:lnSpc>
                <a:spcPct val="101200"/>
              </a:lnSpc>
              <a:spcBef>
                <a:spcPts val="80"/>
              </a:spcBef>
            </a:pPr>
            <a:r>
              <a:rPr lang="vi-VN" sz="1400" spc="-15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Boostrap Target variable</a:t>
            </a:r>
            <a:endParaRPr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A0A1EF43-44A9-CF4A-8180-AB9A33D9A9AB}"/>
              </a:ext>
            </a:extLst>
          </p:cNvPr>
          <p:cNvGrpSpPr/>
          <p:nvPr/>
        </p:nvGrpSpPr>
        <p:grpSpPr>
          <a:xfrm>
            <a:off x="2951026" y="5151418"/>
            <a:ext cx="6037568" cy="1503382"/>
            <a:chOff x="3116776" y="5138979"/>
            <a:chExt cx="6037568" cy="1503382"/>
          </a:xfrm>
        </p:grpSpPr>
        <p:sp>
          <p:nvSpPr>
            <p:cNvPr id="59" name="object 27">
              <a:extLst>
                <a:ext uri="{FF2B5EF4-FFF2-40B4-BE49-F238E27FC236}">
                  <a16:creationId xmlns="" xmlns:a16="http://schemas.microsoft.com/office/drawing/2014/main" id="{D221832C-E472-8E46-92D8-AFA65D7422A9}"/>
                </a:ext>
              </a:extLst>
            </p:cNvPr>
            <p:cNvSpPr txBox="1"/>
            <p:nvPr/>
          </p:nvSpPr>
          <p:spPr>
            <a:xfrm>
              <a:off x="3116776" y="5240323"/>
              <a:ext cx="1128430" cy="382156"/>
            </a:xfrm>
            <a:prstGeom prst="rect">
              <a:avLst/>
            </a:prstGeom>
          </p:spPr>
          <p:txBody>
            <a:bodyPr vert="horz" wrap="square" lIns="0" tIns="12700" rIns="0" bIns="0" rtlCol="0" anchor="ctr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vi-VN" sz="2400" i="1" spc="120" baseline="-20833" dirty="0">
                  <a:solidFill>
                    <a:srgbClr val="C84C2D"/>
                  </a:solidFill>
                  <a:latin typeface="Times New Roman"/>
                  <a:cs typeface="Times New Roman"/>
                </a:rPr>
                <a:t>Sensitivity</a:t>
              </a:r>
              <a:endParaRPr sz="1100" dirty="0">
                <a:latin typeface="Times New Roman"/>
                <a:cs typeface="Times New Roman"/>
              </a:endParaRPr>
            </a:p>
          </p:txBody>
        </p:sp>
        <p:sp>
          <p:nvSpPr>
            <p:cNvPr id="60" name="object 28">
              <a:extLst>
                <a:ext uri="{FF2B5EF4-FFF2-40B4-BE49-F238E27FC236}">
                  <a16:creationId xmlns="" xmlns:a16="http://schemas.microsoft.com/office/drawing/2014/main" id="{4DE8AE4F-8FD7-9846-B2E1-98C76A78388C}"/>
                </a:ext>
              </a:extLst>
            </p:cNvPr>
            <p:cNvSpPr txBox="1"/>
            <p:nvPr/>
          </p:nvSpPr>
          <p:spPr>
            <a:xfrm>
              <a:off x="4112507" y="5326663"/>
              <a:ext cx="1392555" cy="3366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31115" algn="ctr">
                <a:lnSpc>
                  <a:spcPts val="2730"/>
                </a:lnSpc>
                <a:spcBef>
                  <a:spcPts val="100"/>
                </a:spcBef>
              </a:pPr>
              <a:r>
                <a:rPr lang="vi-VN"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37.0%</a:t>
              </a:r>
              <a:endParaRPr lang="en-AU" sz="2000" dirty="0">
                <a:latin typeface="Arial"/>
                <a:cs typeface="Arial"/>
              </a:endParaRPr>
            </a:p>
          </p:txBody>
        </p:sp>
        <p:sp>
          <p:nvSpPr>
            <p:cNvPr id="61" name="object 28">
              <a:extLst>
                <a:ext uri="{FF2B5EF4-FFF2-40B4-BE49-F238E27FC236}">
                  <a16:creationId xmlns="" xmlns:a16="http://schemas.microsoft.com/office/drawing/2014/main" id="{9769CEA7-4F8A-8F44-8638-61E4472A666E}"/>
                </a:ext>
              </a:extLst>
            </p:cNvPr>
            <p:cNvSpPr txBox="1"/>
            <p:nvPr/>
          </p:nvSpPr>
          <p:spPr>
            <a:xfrm>
              <a:off x="7358939" y="5326663"/>
              <a:ext cx="1392555" cy="3366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31115" algn="ctr">
                <a:lnSpc>
                  <a:spcPts val="2730"/>
                </a:lnSpc>
                <a:spcBef>
                  <a:spcPts val="100"/>
                </a:spcBef>
              </a:pPr>
              <a:r>
                <a:rPr lang="vi-VN"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 20.2</a:t>
              </a:r>
              <a:r>
                <a:rPr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%</a:t>
              </a:r>
              <a:endParaRPr sz="2000" dirty="0">
                <a:latin typeface="Arial"/>
                <a:cs typeface="Arial"/>
              </a:endParaRPr>
            </a:p>
          </p:txBody>
        </p:sp>
        <p:sp>
          <p:nvSpPr>
            <p:cNvPr id="62" name="object 28">
              <a:extLst>
                <a:ext uri="{FF2B5EF4-FFF2-40B4-BE49-F238E27FC236}">
                  <a16:creationId xmlns="" xmlns:a16="http://schemas.microsoft.com/office/drawing/2014/main" id="{ABE6F764-C977-4E45-8808-651FBCE3F3BD}"/>
                </a:ext>
              </a:extLst>
            </p:cNvPr>
            <p:cNvSpPr txBox="1"/>
            <p:nvPr/>
          </p:nvSpPr>
          <p:spPr>
            <a:xfrm>
              <a:off x="4112506" y="5911382"/>
              <a:ext cx="1392555" cy="3366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31115" algn="ctr">
                <a:lnSpc>
                  <a:spcPts val="2730"/>
                </a:lnSpc>
                <a:spcBef>
                  <a:spcPts val="100"/>
                </a:spcBef>
              </a:pPr>
              <a:r>
                <a:rPr lang="vi-VN"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29.1</a:t>
              </a:r>
              <a:r>
                <a:rPr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%</a:t>
              </a:r>
              <a:endParaRPr lang="en-AU" sz="2000" dirty="0">
                <a:latin typeface="Arial"/>
                <a:cs typeface="Arial"/>
              </a:endParaRPr>
            </a:p>
          </p:txBody>
        </p:sp>
        <p:sp>
          <p:nvSpPr>
            <p:cNvPr id="63" name="object 28">
              <a:extLst>
                <a:ext uri="{FF2B5EF4-FFF2-40B4-BE49-F238E27FC236}">
                  <a16:creationId xmlns="" xmlns:a16="http://schemas.microsoft.com/office/drawing/2014/main" id="{64326923-8994-E94E-A82A-5796B4CA1369}"/>
                </a:ext>
              </a:extLst>
            </p:cNvPr>
            <p:cNvSpPr txBox="1"/>
            <p:nvPr/>
          </p:nvSpPr>
          <p:spPr>
            <a:xfrm>
              <a:off x="5699616" y="5885515"/>
              <a:ext cx="1392555" cy="3366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31115" algn="ctr">
                <a:lnSpc>
                  <a:spcPts val="2730"/>
                </a:lnSpc>
                <a:spcBef>
                  <a:spcPts val="100"/>
                </a:spcBef>
              </a:pPr>
              <a:r>
                <a:rPr lang="vi-VN"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42.3</a:t>
              </a:r>
              <a:r>
                <a:rPr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%</a:t>
              </a:r>
              <a:endParaRPr lang="en-AU" sz="2000" dirty="0">
                <a:latin typeface="Arial"/>
                <a:cs typeface="Arial"/>
              </a:endParaRPr>
            </a:p>
          </p:txBody>
        </p:sp>
        <p:sp>
          <p:nvSpPr>
            <p:cNvPr id="64" name="object 28">
              <a:extLst>
                <a:ext uri="{FF2B5EF4-FFF2-40B4-BE49-F238E27FC236}">
                  <a16:creationId xmlns="" xmlns:a16="http://schemas.microsoft.com/office/drawing/2014/main" id="{67C5ECD7-CE6C-6A42-89D6-144D4BDF86C6}"/>
                </a:ext>
              </a:extLst>
            </p:cNvPr>
            <p:cNvSpPr txBox="1"/>
            <p:nvPr/>
          </p:nvSpPr>
          <p:spPr>
            <a:xfrm>
              <a:off x="7370814" y="5878604"/>
              <a:ext cx="1392555" cy="3366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31115" algn="ctr">
                <a:lnSpc>
                  <a:spcPts val="2730"/>
                </a:lnSpc>
                <a:spcBef>
                  <a:spcPts val="100"/>
                </a:spcBef>
              </a:pPr>
              <a:r>
                <a:rPr lang="vi-VN"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61.5</a:t>
              </a:r>
              <a:r>
                <a:rPr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%</a:t>
              </a:r>
              <a:endParaRPr lang="en-AU" sz="2000" dirty="0">
                <a:latin typeface="Arial"/>
                <a:cs typeface="Arial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="" xmlns:a16="http://schemas.microsoft.com/office/drawing/2014/main" id="{33DCBF8D-C013-AC42-B08E-6A1127259ABF}"/>
                </a:ext>
              </a:extLst>
            </p:cNvPr>
            <p:cNvSpPr txBox="1"/>
            <p:nvPr/>
          </p:nvSpPr>
          <p:spPr>
            <a:xfrm>
              <a:off x="5559302" y="6303807"/>
              <a:ext cx="15985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Random Forest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="" xmlns:a16="http://schemas.microsoft.com/office/drawing/2014/main" id="{8D289C72-D72D-BA46-9F15-4E5ECD493813}"/>
                </a:ext>
              </a:extLst>
            </p:cNvPr>
            <p:cNvSpPr txBox="1"/>
            <p:nvPr/>
          </p:nvSpPr>
          <p:spPr>
            <a:xfrm>
              <a:off x="7578455" y="6303807"/>
              <a:ext cx="11208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XG Boost 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="" xmlns:a16="http://schemas.microsoft.com/office/drawing/2014/main" id="{8B4D3676-6D91-BC44-94E6-00CF8F307B24}"/>
                </a:ext>
              </a:extLst>
            </p:cNvPr>
            <p:cNvSpPr txBox="1"/>
            <p:nvPr/>
          </p:nvSpPr>
          <p:spPr>
            <a:xfrm>
              <a:off x="4419414" y="6303807"/>
              <a:ext cx="6303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GLM</a:t>
              </a:r>
            </a:p>
          </p:txBody>
        </p:sp>
        <p:sp>
          <p:nvSpPr>
            <p:cNvPr id="68" name="object 27">
              <a:extLst>
                <a:ext uri="{FF2B5EF4-FFF2-40B4-BE49-F238E27FC236}">
                  <a16:creationId xmlns="" xmlns:a16="http://schemas.microsoft.com/office/drawing/2014/main" id="{A4F71B5E-AF14-4A4D-B9CD-2FBB89CBB1DE}"/>
                </a:ext>
              </a:extLst>
            </p:cNvPr>
            <p:cNvSpPr txBox="1"/>
            <p:nvPr/>
          </p:nvSpPr>
          <p:spPr>
            <a:xfrm>
              <a:off x="3130104" y="5807687"/>
              <a:ext cx="1128430" cy="382156"/>
            </a:xfrm>
            <a:prstGeom prst="rect">
              <a:avLst/>
            </a:prstGeom>
          </p:spPr>
          <p:txBody>
            <a:bodyPr vert="horz" wrap="square" lIns="0" tIns="12700" rIns="0" bIns="0" rtlCol="0" anchor="ctr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vi-VN" sz="2400" i="1" spc="120" baseline="-2083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/>
                  <a:cs typeface="Times New Roman"/>
                </a:rPr>
                <a:t>Precision</a:t>
              </a:r>
              <a:endParaRPr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69" name="object 28">
              <a:extLst>
                <a:ext uri="{FF2B5EF4-FFF2-40B4-BE49-F238E27FC236}">
                  <a16:creationId xmlns="" xmlns:a16="http://schemas.microsoft.com/office/drawing/2014/main" id="{4B0B020D-536D-FB4F-A22C-73B7155427D1}"/>
                </a:ext>
              </a:extLst>
            </p:cNvPr>
            <p:cNvSpPr txBox="1"/>
            <p:nvPr/>
          </p:nvSpPr>
          <p:spPr>
            <a:xfrm>
              <a:off x="5695065" y="5326662"/>
              <a:ext cx="1392555" cy="3366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31115" algn="ctr">
                <a:lnSpc>
                  <a:spcPts val="2730"/>
                </a:lnSpc>
                <a:spcBef>
                  <a:spcPts val="100"/>
                </a:spcBef>
              </a:pPr>
              <a:r>
                <a:rPr lang="vi-VN"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33.6</a:t>
              </a:r>
              <a:r>
                <a:rPr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%</a:t>
              </a:r>
              <a:endParaRPr lang="en-AU" sz="2000" dirty="0">
                <a:latin typeface="Arial"/>
                <a:cs typeface="Arial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="" xmlns:a16="http://schemas.microsoft.com/office/drawing/2014/main" id="{FD1783AB-19E4-C841-8180-8FA62061899B}"/>
                </a:ext>
              </a:extLst>
            </p:cNvPr>
            <p:cNvSpPr/>
            <p:nvPr/>
          </p:nvSpPr>
          <p:spPr>
            <a:xfrm>
              <a:off x="5001671" y="5138979"/>
              <a:ext cx="92525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AU" sz="1600" b="1" spc="100" dirty="0">
                  <a:solidFill>
                    <a:srgbClr val="C84C2D"/>
                  </a:solidFill>
                  <a:latin typeface="Arial"/>
                  <a:cs typeface="Arial"/>
                </a:rPr>
                <a:t>-37.4%</a:t>
              </a:r>
              <a:endParaRPr lang="en-AU" sz="1600" dirty="0">
                <a:latin typeface="Arial"/>
                <a:cs typeface="Arial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="" xmlns:a16="http://schemas.microsoft.com/office/drawing/2014/main" id="{B015A4A3-F66F-954F-8848-C095C223D70D}"/>
                </a:ext>
              </a:extLst>
            </p:cNvPr>
            <p:cNvSpPr/>
            <p:nvPr/>
          </p:nvSpPr>
          <p:spPr>
            <a:xfrm>
              <a:off x="5007345" y="5730118"/>
              <a:ext cx="91390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AU" sz="1600" b="1" spc="100" dirty="0">
                  <a:solidFill>
                    <a:srgbClr val="C84C2D"/>
                  </a:solidFill>
                  <a:latin typeface="Arial"/>
                  <a:cs typeface="Arial"/>
                </a:rPr>
                <a:t>-11.7%</a:t>
              </a:r>
              <a:endParaRPr lang="en-AU" sz="1600" dirty="0">
                <a:latin typeface="Arial"/>
                <a:cs typeface="Arial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="" xmlns:a16="http://schemas.microsoft.com/office/drawing/2014/main" id="{68C528CE-E4F8-D246-8B16-5FC532C06860}"/>
                </a:ext>
              </a:extLst>
            </p:cNvPr>
            <p:cNvSpPr/>
            <p:nvPr/>
          </p:nvSpPr>
          <p:spPr>
            <a:xfrm>
              <a:off x="6591631" y="5138979"/>
              <a:ext cx="92525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AU" sz="1600" b="1" spc="100" dirty="0">
                  <a:solidFill>
                    <a:srgbClr val="C84C2D"/>
                  </a:solidFill>
                  <a:latin typeface="Arial"/>
                  <a:cs typeface="Arial"/>
                </a:rPr>
                <a:t>-32.6%</a:t>
              </a:r>
              <a:endParaRPr lang="en-AU" sz="1600" dirty="0">
                <a:latin typeface="Arial"/>
                <a:cs typeface="Arial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="" xmlns:a16="http://schemas.microsoft.com/office/drawing/2014/main" id="{A005D6EB-41E4-2649-8053-EF6F89035232}"/>
                </a:ext>
              </a:extLst>
            </p:cNvPr>
            <p:cNvSpPr/>
            <p:nvPr/>
          </p:nvSpPr>
          <p:spPr>
            <a:xfrm>
              <a:off x="6613521" y="5730118"/>
              <a:ext cx="92525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AU" sz="1600" b="1" spc="100" dirty="0">
                  <a:solidFill>
                    <a:srgbClr val="C84C2D"/>
                  </a:solidFill>
                  <a:latin typeface="Arial"/>
                  <a:cs typeface="Arial"/>
                </a:rPr>
                <a:t>-10.7%</a:t>
              </a:r>
              <a:endParaRPr lang="en-AU" sz="1600" dirty="0">
                <a:latin typeface="Arial"/>
                <a:cs typeface="Arial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="" xmlns:a16="http://schemas.microsoft.com/office/drawing/2014/main" id="{44A09278-DA9C-CB43-9C6E-02A30E093102}"/>
                </a:ext>
              </a:extLst>
            </p:cNvPr>
            <p:cNvSpPr/>
            <p:nvPr/>
          </p:nvSpPr>
          <p:spPr>
            <a:xfrm>
              <a:off x="8229091" y="5138979"/>
              <a:ext cx="92525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AU" sz="1600" b="1" spc="100" dirty="0">
                  <a:solidFill>
                    <a:srgbClr val="C84C2D"/>
                  </a:solidFill>
                  <a:latin typeface="Arial"/>
                  <a:cs typeface="Arial"/>
                </a:rPr>
                <a:t>-27.3%</a:t>
              </a:r>
              <a:endParaRPr lang="en-AU" sz="1600" dirty="0">
                <a:latin typeface="Arial"/>
                <a:cs typeface="Arial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="" xmlns:a16="http://schemas.microsoft.com/office/drawing/2014/main" id="{B54EDB4E-F896-5046-89F0-C1BAE56E0D1C}"/>
                </a:ext>
              </a:extLst>
            </p:cNvPr>
            <p:cNvSpPr/>
            <p:nvPr/>
          </p:nvSpPr>
          <p:spPr>
            <a:xfrm>
              <a:off x="8292409" y="5730118"/>
              <a:ext cx="79861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AU" sz="1600" b="1" spc="100" dirty="0">
                  <a:solidFill>
                    <a:srgbClr val="C84C2D"/>
                  </a:solidFill>
                  <a:latin typeface="Arial"/>
                  <a:cs typeface="Arial"/>
                </a:rPr>
                <a:t>-1.4%</a:t>
              </a:r>
              <a:endParaRPr lang="en-AU" sz="1600" dirty="0">
                <a:latin typeface="Arial"/>
                <a:cs typeface="Arial"/>
              </a:endParaRPr>
            </a:p>
          </p:txBody>
        </p:sp>
      </p:grpSp>
      <p:sp>
        <p:nvSpPr>
          <p:cNvPr id="46" name="object 30">
            <a:extLst>
              <a:ext uri="{FF2B5EF4-FFF2-40B4-BE49-F238E27FC236}">
                <a16:creationId xmlns="" xmlns:a16="http://schemas.microsoft.com/office/drawing/2014/main" id="{79B975C1-090A-DF46-A9B2-49294C44A4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7633" y="81023"/>
            <a:ext cx="11604682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While negatively impacting our model, </a:t>
            </a:r>
            <a:r>
              <a:rPr lang="vi-VN" sz="2400" b="1" dirty="0">
                <a:solidFill>
                  <a:srgbClr val="C84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dropping “duration”</a:t>
            </a:r>
            <a:r>
              <a:rPr lang="vi-VN" sz="2400" dirty="0">
                <a:solidFill>
                  <a:srgbClr val="C84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necessary as this information is not available to the model at the time of prediction.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1510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962875"/>
            <a:ext cx="6639559" cy="0"/>
          </a:xfrm>
          <a:custGeom>
            <a:avLst/>
            <a:gdLst/>
            <a:ahLst/>
            <a:cxnLst/>
            <a:rect l="l" t="t" r="r" b="b"/>
            <a:pathLst>
              <a:path w="6639559">
                <a:moveTo>
                  <a:pt x="0" y="0"/>
                </a:moveTo>
                <a:lnTo>
                  <a:pt x="6638963" y="0"/>
                </a:lnTo>
              </a:path>
            </a:pathLst>
          </a:custGeom>
          <a:ln w="889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621795" y="787615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19">
                <a:moveTo>
                  <a:pt x="0" y="0"/>
                </a:moveTo>
                <a:lnTo>
                  <a:pt x="0" y="350520"/>
                </a:lnTo>
                <a:lnTo>
                  <a:pt x="350520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38962" y="962875"/>
            <a:ext cx="5027295" cy="0"/>
          </a:xfrm>
          <a:custGeom>
            <a:avLst/>
            <a:gdLst/>
            <a:ahLst/>
            <a:cxnLst/>
            <a:rect l="l" t="t" r="r" b="b"/>
            <a:pathLst>
              <a:path w="5027295">
                <a:moveTo>
                  <a:pt x="0" y="0"/>
                </a:moveTo>
                <a:lnTo>
                  <a:pt x="4982819" y="0"/>
                </a:lnTo>
                <a:lnTo>
                  <a:pt x="5027269" y="0"/>
                </a:lnTo>
              </a:path>
            </a:pathLst>
          </a:custGeom>
          <a:ln w="889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621782" y="787615"/>
            <a:ext cx="351155" cy="350520"/>
          </a:xfrm>
          <a:custGeom>
            <a:avLst/>
            <a:gdLst/>
            <a:ahLst/>
            <a:cxnLst/>
            <a:rect l="l" t="t" r="r" b="b"/>
            <a:pathLst>
              <a:path w="351154" h="350519">
                <a:moveTo>
                  <a:pt x="0" y="0"/>
                </a:moveTo>
                <a:lnTo>
                  <a:pt x="0" y="350520"/>
                </a:lnTo>
                <a:lnTo>
                  <a:pt x="350532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2182" y="3776598"/>
            <a:ext cx="11890375" cy="0"/>
          </a:xfrm>
          <a:custGeom>
            <a:avLst/>
            <a:gdLst/>
            <a:ahLst/>
            <a:cxnLst/>
            <a:rect l="l" t="t" r="r" b="b"/>
            <a:pathLst>
              <a:path w="11890375">
                <a:moveTo>
                  <a:pt x="0" y="0"/>
                </a:moveTo>
                <a:lnTo>
                  <a:pt x="11889817" y="0"/>
                </a:lnTo>
              </a:path>
            </a:pathLst>
          </a:custGeom>
          <a:ln w="381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847027" y="360133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309812" y="360133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771202" y="360133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235372" y="360133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398531" y="3776598"/>
            <a:ext cx="7255507" cy="0"/>
          </a:xfrm>
          <a:custGeom>
            <a:avLst/>
            <a:gdLst/>
            <a:ahLst/>
            <a:cxnLst/>
            <a:rect l="l" t="t" r="r" b="b"/>
            <a:pathLst>
              <a:path w="9657080">
                <a:moveTo>
                  <a:pt x="0" y="0"/>
                </a:moveTo>
                <a:lnTo>
                  <a:pt x="9656800" y="0"/>
                </a:lnTo>
              </a:path>
            </a:pathLst>
          </a:custGeom>
          <a:ln w="381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0" y="1293494"/>
            <a:ext cx="302260" cy="5045075"/>
          </a:xfrm>
          <a:custGeom>
            <a:avLst/>
            <a:gdLst/>
            <a:ahLst/>
            <a:cxnLst/>
            <a:rect l="l" t="t" r="r" b="b"/>
            <a:pathLst>
              <a:path w="302260" h="5045075">
                <a:moveTo>
                  <a:pt x="0" y="0"/>
                </a:moveTo>
                <a:lnTo>
                  <a:pt x="302182" y="0"/>
                </a:lnTo>
                <a:lnTo>
                  <a:pt x="302182" y="5044762"/>
                </a:lnTo>
                <a:lnTo>
                  <a:pt x="0" y="5044762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-8254" y="4627549"/>
            <a:ext cx="237490" cy="782955"/>
          </a:xfrm>
          <a:prstGeom prst="rect">
            <a:avLst/>
          </a:prstGeom>
        </p:spPr>
        <p:txBody>
          <a:bodyPr vert="vert270" wrap="square" lIns="0" tIns="8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Rejected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-8254" y="1819020"/>
            <a:ext cx="237490" cy="835660"/>
          </a:xfrm>
          <a:prstGeom prst="rect">
            <a:avLst/>
          </a:prstGeom>
        </p:spPr>
        <p:txBody>
          <a:bodyPr vert="vert270" wrap="square" lIns="0" tIns="8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1400" b="1" spc="5" dirty="0">
                <a:solidFill>
                  <a:srgbClr val="FFFFFF"/>
                </a:solidFill>
                <a:latin typeface="Arial"/>
                <a:cs typeface="Arial"/>
              </a:rPr>
              <a:t>Accepted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41" name="object 17">
            <a:extLst>
              <a:ext uri="{FF2B5EF4-FFF2-40B4-BE49-F238E27FC236}">
                <a16:creationId xmlns="" xmlns:a16="http://schemas.microsoft.com/office/drawing/2014/main" id="{67FC8688-8631-294D-BDF6-47317D882D0C}"/>
              </a:ext>
            </a:extLst>
          </p:cNvPr>
          <p:cNvSpPr txBox="1"/>
          <p:nvPr/>
        </p:nvSpPr>
        <p:spPr>
          <a:xfrm>
            <a:off x="4795704" y="4194827"/>
            <a:ext cx="11689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vi-VN" sz="1400" dirty="0">
                <a:solidFill>
                  <a:srgbClr val="C84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 Days</a:t>
            </a:r>
            <a:endParaRPr sz="1400" dirty="0">
              <a:solidFill>
                <a:srgbClr val="C84C2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object 24">
            <a:extLst>
              <a:ext uri="{FF2B5EF4-FFF2-40B4-BE49-F238E27FC236}">
                <a16:creationId xmlns="" xmlns:a16="http://schemas.microsoft.com/office/drawing/2014/main" id="{A549C21F-9817-4845-A8AB-86D649587221}"/>
              </a:ext>
            </a:extLst>
          </p:cNvPr>
          <p:cNvSpPr txBox="1"/>
          <p:nvPr/>
        </p:nvSpPr>
        <p:spPr>
          <a:xfrm>
            <a:off x="10629900" y="3204946"/>
            <a:ext cx="1080000" cy="214354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5400" marR="5080" indent="-12700" algn="ctr">
              <a:lnSpc>
                <a:spcPct val="101200"/>
              </a:lnSpc>
              <a:spcBef>
                <a:spcPts val="80"/>
              </a:spcBef>
            </a:pPr>
            <a:r>
              <a:rPr lang="vi-VN" sz="1400" spc="-1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Tuning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60D7DBE0-D853-364A-BD2D-2D5ECF2FEB92}"/>
              </a:ext>
            </a:extLst>
          </p:cNvPr>
          <p:cNvSpPr txBox="1"/>
          <p:nvPr/>
        </p:nvSpPr>
        <p:spPr>
          <a:xfrm>
            <a:off x="6022572" y="2680636"/>
            <a:ext cx="16404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variables “Total Number Contact”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4E961DFA-1B2B-474E-AE05-9A73FD79ED77}"/>
              </a:ext>
            </a:extLst>
          </p:cNvPr>
          <p:cNvSpPr txBox="1"/>
          <p:nvPr/>
        </p:nvSpPr>
        <p:spPr>
          <a:xfrm>
            <a:off x="7503903" y="2680636"/>
            <a:ext cx="16404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 customer related variables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65965A0D-1485-4A4B-8C0E-416A8F5C29AF}"/>
              </a:ext>
            </a:extLst>
          </p:cNvPr>
          <p:cNvSpPr txBox="1"/>
          <p:nvPr/>
        </p:nvSpPr>
        <p:spPr>
          <a:xfrm>
            <a:off x="8927604" y="2896080"/>
            <a:ext cx="1640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Numerical combination</a:t>
            </a:r>
          </a:p>
        </p:txBody>
      </p:sp>
      <p:sp>
        <p:nvSpPr>
          <p:cNvPr id="49" name="object 8">
            <a:extLst>
              <a:ext uri="{FF2B5EF4-FFF2-40B4-BE49-F238E27FC236}">
                <a16:creationId xmlns="" xmlns:a16="http://schemas.microsoft.com/office/drawing/2014/main" id="{03EB0C79-E20C-C241-AD3C-3E21BD4B907F}"/>
              </a:ext>
            </a:extLst>
          </p:cNvPr>
          <p:cNvSpPr/>
          <p:nvPr/>
        </p:nvSpPr>
        <p:spPr>
          <a:xfrm>
            <a:off x="995917" y="3435085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9">
            <a:extLst>
              <a:ext uri="{FF2B5EF4-FFF2-40B4-BE49-F238E27FC236}">
                <a16:creationId xmlns="" xmlns:a16="http://schemas.microsoft.com/office/drawing/2014/main" id="{AFF3F74A-DC0F-7A4B-90BD-FDC4A32BD98C}"/>
              </a:ext>
            </a:extLst>
          </p:cNvPr>
          <p:cNvSpPr/>
          <p:nvPr/>
        </p:nvSpPr>
        <p:spPr>
          <a:xfrm>
            <a:off x="2458694" y="3435085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10">
            <a:extLst>
              <a:ext uri="{FF2B5EF4-FFF2-40B4-BE49-F238E27FC236}">
                <a16:creationId xmlns="" xmlns:a16="http://schemas.microsoft.com/office/drawing/2014/main" id="{C544F1F3-840E-5F4F-B9BD-8DA8B1E7E6FF}"/>
              </a:ext>
            </a:extLst>
          </p:cNvPr>
          <p:cNvSpPr/>
          <p:nvPr/>
        </p:nvSpPr>
        <p:spPr>
          <a:xfrm>
            <a:off x="3921468" y="343508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18">
            <a:extLst>
              <a:ext uri="{FF2B5EF4-FFF2-40B4-BE49-F238E27FC236}">
                <a16:creationId xmlns="" xmlns:a16="http://schemas.microsoft.com/office/drawing/2014/main" id="{D5BE5985-BF32-534C-8891-B9563BCF9842}"/>
              </a:ext>
            </a:extLst>
          </p:cNvPr>
          <p:cNvSpPr txBox="1"/>
          <p:nvPr/>
        </p:nvSpPr>
        <p:spPr>
          <a:xfrm>
            <a:off x="3381468" y="2975589"/>
            <a:ext cx="1080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AU" sz="1400" spc="-3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weekdays</a:t>
            </a:r>
            <a:endParaRPr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object 18">
            <a:extLst>
              <a:ext uri="{FF2B5EF4-FFF2-40B4-BE49-F238E27FC236}">
                <a16:creationId xmlns="" xmlns:a16="http://schemas.microsoft.com/office/drawing/2014/main" id="{CA27FE60-DCEB-0E45-9380-998049ABA83F}"/>
              </a:ext>
            </a:extLst>
          </p:cNvPr>
          <p:cNvSpPr txBox="1"/>
          <p:nvPr/>
        </p:nvSpPr>
        <p:spPr>
          <a:xfrm>
            <a:off x="1888732" y="3191032"/>
            <a:ext cx="10800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AU" sz="1400" spc="-3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 Duration</a:t>
            </a:r>
            <a:endParaRPr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object 24">
            <a:extLst>
              <a:ext uri="{FF2B5EF4-FFF2-40B4-BE49-F238E27FC236}">
                <a16:creationId xmlns="" xmlns:a16="http://schemas.microsoft.com/office/drawing/2014/main" id="{BD73ABAA-DC1B-9D4C-8EFD-282ABD202421}"/>
              </a:ext>
            </a:extLst>
          </p:cNvPr>
          <p:cNvSpPr txBox="1"/>
          <p:nvPr/>
        </p:nvSpPr>
        <p:spPr>
          <a:xfrm>
            <a:off x="367633" y="2756875"/>
            <a:ext cx="1168899" cy="66242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5400" marR="5080" indent="-12700" algn="ctr">
              <a:lnSpc>
                <a:spcPct val="101200"/>
              </a:lnSpc>
              <a:spcBef>
                <a:spcPts val="80"/>
              </a:spcBef>
            </a:pPr>
            <a:r>
              <a:rPr lang="vi-VN" sz="1400" spc="-15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SMOTE</a:t>
            </a:r>
          </a:p>
          <a:p>
            <a:pPr marL="25400" marR="5080" indent="-12700" algn="ctr">
              <a:lnSpc>
                <a:spcPct val="101200"/>
              </a:lnSpc>
              <a:spcBef>
                <a:spcPts val="80"/>
              </a:spcBef>
            </a:pPr>
            <a:r>
              <a:rPr lang="vi-VN" sz="1400" spc="-15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Boostrap Target variable</a:t>
            </a:r>
            <a:endParaRPr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object 10">
            <a:extLst>
              <a:ext uri="{FF2B5EF4-FFF2-40B4-BE49-F238E27FC236}">
                <a16:creationId xmlns="" xmlns:a16="http://schemas.microsoft.com/office/drawing/2014/main" id="{F82AA793-9F00-B941-A6EB-C5EE9EDD48CB}"/>
              </a:ext>
            </a:extLst>
          </p:cNvPr>
          <p:cNvSpPr/>
          <p:nvPr/>
        </p:nvSpPr>
        <p:spPr>
          <a:xfrm>
            <a:off x="5380154" y="3777495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0E319C64-AB89-0A46-BB72-07BF948D7DB9}"/>
              </a:ext>
            </a:extLst>
          </p:cNvPr>
          <p:cNvGrpSpPr/>
          <p:nvPr/>
        </p:nvGrpSpPr>
        <p:grpSpPr>
          <a:xfrm>
            <a:off x="3231954" y="5147375"/>
            <a:ext cx="5704342" cy="1510057"/>
            <a:chOff x="3033651" y="5084800"/>
            <a:chExt cx="5704342" cy="1510057"/>
          </a:xfrm>
        </p:grpSpPr>
        <p:sp>
          <p:nvSpPr>
            <p:cNvPr id="68" name="object 27">
              <a:extLst>
                <a:ext uri="{FF2B5EF4-FFF2-40B4-BE49-F238E27FC236}">
                  <a16:creationId xmlns="" xmlns:a16="http://schemas.microsoft.com/office/drawing/2014/main" id="{3E881197-69C8-3145-BCD3-2A572D437832}"/>
                </a:ext>
              </a:extLst>
            </p:cNvPr>
            <p:cNvSpPr txBox="1"/>
            <p:nvPr/>
          </p:nvSpPr>
          <p:spPr>
            <a:xfrm>
              <a:off x="3033651" y="5192819"/>
              <a:ext cx="1128430" cy="382156"/>
            </a:xfrm>
            <a:prstGeom prst="rect">
              <a:avLst/>
            </a:prstGeom>
          </p:spPr>
          <p:txBody>
            <a:bodyPr vert="horz" wrap="square" lIns="0" tIns="12700" rIns="0" bIns="0" rtlCol="0" anchor="ctr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vi-VN" sz="2400" i="1" spc="120" baseline="-20833" dirty="0">
                  <a:solidFill>
                    <a:srgbClr val="C84C2D"/>
                  </a:solidFill>
                  <a:latin typeface="Times New Roman"/>
                  <a:cs typeface="Times New Roman"/>
                </a:rPr>
                <a:t>Sensitivity</a:t>
              </a:r>
              <a:endParaRPr sz="1100" dirty="0">
                <a:latin typeface="Times New Roman"/>
                <a:cs typeface="Times New Roman"/>
              </a:endParaRPr>
            </a:p>
          </p:txBody>
        </p:sp>
        <p:sp>
          <p:nvSpPr>
            <p:cNvPr id="69" name="object 28">
              <a:extLst>
                <a:ext uri="{FF2B5EF4-FFF2-40B4-BE49-F238E27FC236}">
                  <a16:creationId xmlns="" xmlns:a16="http://schemas.microsoft.com/office/drawing/2014/main" id="{7063C206-938C-C740-9577-3BA5AC7A2553}"/>
                </a:ext>
              </a:extLst>
            </p:cNvPr>
            <p:cNvSpPr txBox="1"/>
            <p:nvPr/>
          </p:nvSpPr>
          <p:spPr>
            <a:xfrm>
              <a:off x="4029382" y="5279159"/>
              <a:ext cx="1392555" cy="3366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31115" algn="ctr">
                <a:lnSpc>
                  <a:spcPts val="2730"/>
                </a:lnSpc>
                <a:spcBef>
                  <a:spcPts val="100"/>
                </a:spcBef>
              </a:pPr>
              <a:r>
                <a:rPr lang="vi-VN"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35.9%</a:t>
              </a:r>
              <a:endParaRPr lang="en-AU" sz="2000" dirty="0">
                <a:latin typeface="Arial"/>
                <a:cs typeface="Arial"/>
              </a:endParaRPr>
            </a:p>
          </p:txBody>
        </p:sp>
        <p:sp>
          <p:nvSpPr>
            <p:cNvPr id="70" name="object 28">
              <a:extLst>
                <a:ext uri="{FF2B5EF4-FFF2-40B4-BE49-F238E27FC236}">
                  <a16:creationId xmlns="" xmlns:a16="http://schemas.microsoft.com/office/drawing/2014/main" id="{B33FD7D1-C0A7-3141-B72B-4DEBB015FE93}"/>
                </a:ext>
              </a:extLst>
            </p:cNvPr>
            <p:cNvSpPr txBox="1"/>
            <p:nvPr/>
          </p:nvSpPr>
          <p:spPr>
            <a:xfrm>
              <a:off x="7062060" y="5279159"/>
              <a:ext cx="1392555" cy="3366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31115" algn="ctr">
                <a:lnSpc>
                  <a:spcPts val="2730"/>
                </a:lnSpc>
                <a:spcBef>
                  <a:spcPts val="100"/>
                </a:spcBef>
              </a:pPr>
              <a:r>
                <a:rPr lang="vi-VN"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21.8</a:t>
              </a:r>
              <a:r>
                <a:rPr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%</a:t>
              </a:r>
              <a:endParaRPr sz="2000" dirty="0">
                <a:latin typeface="Arial"/>
                <a:cs typeface="Arial"/>
              </a:endParaRPr>
            </a:p>
          </p:txBody>
        </p:sp>
        <p:sp>
          <p:nvSpPr>
            <p:cNvPr id="71" name="object 28">
              <a:extLst>
                <a:ext uri="{FF2B5EF4-FFF2-40B4-BE49-F238E27FC236}">
                  <a16:creationId xmlns="" xmlns:a16="http://schemas.microsoft.com/office/drawing/2014/main" id="{E95A9F89-C19B-7640-BF31-3C97BE9A113A}"/>
                </a:ext>
              </a:extLst>
            </p:cNvPr>
            <p:cNvSpPr txBox="1"/>
            <p:nvPr/>
          </p:nvSpPr>
          <p:spPr>
            <a:xfrm>
              <a:off x="4029381" y="5863878"/>
              <a:ext cx="1392555" cy="3366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31115" algn="ctr">
                <a:lnSpc>
                  <a:spcPts val="2730"/>
                </a:lnSpc>
                <a:spcBef>
                  <a:spcPts val="100"/>
                </a:spcBef>
              </a:pPr>
              <a:r>
                <a:rPr lang="vi-VN"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29.4</a:t>
              </a:r>
              <a:r>
                <a:rPr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%</a:t>
              </a:r>
              <a:endParaRPr lang="en-AU" sz="2000" dirty="0">
                <a:latin typeface="Arial"/>
                <a:cs typeface="Arial"/>
              </a:endParaRPr>
            </a:p>
          </p:txBody>
        </p:sp>
        <p:sp>
          <p:nvSpPr>
            <p:cNvPr id="72" name="object 28">
              <a:extLst>
                <a:ext uri="{FF2B5EF4-FFF2-40B4-BE49-F238E27FC236}">
                  <a16:creationId xmlns="" xmlns:a16="http://schemas.microsoft.com/office/drawing/2014/main" id="{181AA37F-8B19-D54A-AC11-64226AF9AFB4}"/>
                </a:ext>
              </a:extLst>
            </p:cNvPr>
            <p:cNvSpPr txBox="1"/>
            <p:nvPr/>
          </p:nvSpPr>
          <p:spPr>
            <a:xfrm>
              <a:off x="5509612" y="5838011"/>
              <a:ext cx="1392555" cy="3366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31115" algn="ctr">
                <a:lnSpc>
                  <a:spcPts val="2730"/>
                </a:lnSpc>
                <a:spcBef>
                  <a:spcPts val="100"/>
                </a:spcBef>
              </a:pPr>
              <a:r>
                <a:rPr lang="vi-VN"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43.4</a:t>
              </a:r>
              <a:r>
                <a:rPr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%</a:t>
              </a:r>
              <a:endParaRPr lang="en-AU" sz="2000" dirty="0">
                <a:latin typeface="Arial"/>
                <a:cs typeface="Arial"/>
              </a:endParaRPr>
            </a:p>
          </p:txBody>
        </p:sp>
        <p:sp>
          <p:nvSpPr>
            <p:cNvPr id="73" name="object 28">
              <a:extLst>
                <a:ext uri="{FF2B5EF4-FFF2-40B4-BE49-F238E27FC236}">
                  <a16:creationId xmlns="" xmlns:a16="http://schemas.microsoft.com/office/drawing/2014/main" id="{B972A330-DB00-0640-ACED-43E2EF78D7FE}"/>
                </a:ext>
              </a:extLst>
            </p:cNvPr>
            <p:cNvSpPr txBox="1"/>
            <p:nvPr/>
          </p:nvSpPr>
          <p:spPr>
            <a:xfrm>
              <a:off x="7062060" y="5831100"/>
              <a:ext cx="1392555" cy="3366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31115" algn="ctr">
                <a:lnSpc>
                  <a:spcPts val="2730"/>
                </a:lnSpc>
                <a:spcBef>
                  <a:spcPts val="100"/>
                </a:spcBef>
              </a:pPr>
              <a:r>
                <a:rPr lang="vi-VN"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59.4</a:t>
              </a:r>
              <a:r>
                <a:rPr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%</a:t>
              </a:r>
              <a:endParaRPr lang="en-AU" sz="2000" dirty="0">
                <a:latin typeface="Arial"/>
                <a:cs typeface="Arial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="" xmlns:a16="http://schemas.microsoft.com/office/drawing/2014/main" id="{AF375F7D-1BF6-8349-9EFA-66BB02890703}"/>
                </a:ext>
              </a:extLst>
            </p:cNvPr>
            <p:cNvSpPr txBox="1"/>
            <p:nvPr/>
          </p:nvSpPr>
          <p:spPr>
            <a:xfrm>
              <a:off x="5369298" y="6256303"/>
              <a:ext cx="15985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Random Forest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="" xmlns:a16="http://schemas.microsoft.com/office/drawing/2014/main" id="{7A201D57-2C4F-3346-858C-2E728D10325C}"/>
                </a:ext>
              </a:extLst>
            </p:cNvPr>
            <p:cNvSpPr txBox="1"/>
            <p:nvPr/>
          </p:nvSpPr>
          <p:spPr>
            <a:xfrm>
              <a:off x="7269701" y="6256303"/>
              <a:ext cx="112082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XG Boost 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="" xmlns:a16="http://schemas.microsoft.com/office/drawing/2014/main" id="{187CE22C-16A5-B449-B17B-DBE979DED707}"/>
                </a:ext>
              </a:extLst>
            </p:cNvPr>
            <p:cNvSpPr txBox="1"/>
            <p:nvPr/>
          </p:nvSpPr>
          <p:spPr>
            <a:xfrm>
              <a:off x="4336289" y="6256303"/>
              <a:ext cx="6303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GLM</a:t>
              </a:r>
            </a:p>
          </p:txBody>
        </p:sp>
        <p:sp>
          <p:nvSpPr>
            <p:cNvPr id="77" name="object 27">
              <a:extLst>
                <a:ext uri="{FF2B5EF4-FFF2-40B4-BE49-F238E27FC236}">
                  <a16:creationId xmlns="" xmlns:a16="http://schemas.microsoft.com/office/drawing/2014/main" id="{E63B20F1-AF9D-E147-A4EF-8285ACDB4BC1}"/>
                </a:ext>
              </a:extLst>
            </p:cNvPr>
            <p:cNvSpPr txBox="1"/>
            <p:nvPr/>
          </p:nvSpPr>
          <p:spPr>
            <a:xfrm>
              <a:off x="3046979" y="5760183"/>
              <a:ext cx="1128430" cy="382156"/>
            </a:xfrm>
            <a:prstGeom prst="rect">
              <a:avLst/>
            </a:prstGeom>
          </p:spPr>
          <p:txBody>
            <a:bodyPr vert="horz" wrap="square" lIns="0" tIns="12700" rIns="0" bIns="0" rtlCol="0" anchor="ctr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vi-VN" sz="2400" i="1" spc="120" baseline="-2083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/>
                  <a:cs typeface="Times New Roman"/>
                </a:rPr>
                <a:t>Precision</a:t>
              </a:r>
              <a:endParaRPr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78" name="object 28">
              <a:extLst>
                <a:ext uri="{FF2B5EF4-FFF2-40B4-BE49-F238E27FC236}">
                  <a16:creationId xmlns="" xmlns:a16="http://schemas.microsoft.com/office/drawing/2014/main" id="{2CB2456C-855B-7846-9C79-FAA7CB29D263}"/>
                </a:ext>
              </a:extLst>
            </p:cNvPr>
            <p:cNvSpPr txBox="1"/>
            <p:nvPr/>
          </p:nvSpPr>
          <p:spPr>
            <a:xfrm>
              <a:off x="5505061" y="5279158"/>
              <a:ext cx="1392555" cy="3366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31115" algn="ctr">
                <a:lnSpc>
                  <a:spcPts val="2730"/>
                </a:lnSpc>
                <a:spcBef>
                  <a:spcPts val="100"/>
                </a:spcBef>
              </a:pPr>
              <a:r>
                <a:rPr lang="vi-VN"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34.5</a:t>
              </a:r>
              <a:r>
                <a:rPr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%</a:t>
              </a:r>
              <a:endParaRPr lang="en-AU" sz="2000" dirty="0">
                <a:latin typeface="Arial"/>
                <a:cs typeface="Arial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="" xmlns:a16="http://schemas.microsoft.com/office/drawing/2014/main" id="{927137BE-3EF7-0E44-BB03-EB85D5F7B723}"/>
                </a:ext>
              </a:extLst>
            </p:cNvPr>
            <p:cNvSpPr/>
            <p:nvPr/>
          </p:nvSpPr>
          <p:spPr>
            <a:xfrm>
              <a:off x="4884657" y="5084800"/>
              <a:ext cx="79861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AU" sz="1600" b="1" spc="100" dirty="0">
                  <a:solidFill>
                    <a:srgbClr val="C84C2D"/>
                  </a:solidFill>
                  <a:latin typeface="Arial"/>
                  <a:cs typeface="Arial"/>
                </a:rPr>
                <a:t>-1.1%</a:t>
              </a:r>
              <a:endParaRPr lang="en-AU" sz="1600" dirty="0">
                <a:latin typeface="Arial"/>
                <a:cs typeface="Arial"/>
              </a:endParaRPr>
            </a:p>
          </p:txBody>
        </p:sp>
        <p:sp>
          <p:nvSpPr>
            <p:cNvPr id="80" name="object 30">
              <a:extLst>
                <a:ext uri="{FF2B5EF4-FFF2-40B4-BE49-F238E27FC236}">
                  <a16:creationId xmlns="" xmlns:a16="http://schemas.microsoft.com/office/drawing/2014/main" id="{E0381D9B-D0CA-6146-8E6B-9E55F8A2AA76}"/>
                </a:ext>
              </a:extLst>
            </p:cNvPr>
            <p:cNvSpPr txBox="1"/>
            <p:nvPr/>
          </p:nvSpPr>
          <p:spPr>
            <a:xfrm>
              <a:off x="5033700" y="5717898"/>
              <a:ext cx="671195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b="1" spc="40" dirty="0">
                  <a:solidFill>
                    <a:srgbClr val="008F00"/>
                  </a:solidFill>
                  <a:latin typeface="Arial"/>
                  <a:cs typeface="Arial"/>
                </a:rPr>
                <a:t>+</a:t>
              </a:r>
              <a:r>
                <a:rPr lang="vi-VN" sz="1600" b="1" spc="40" dirty="0">
                  <a:solidFill>
                    <a:srgbClr val="008F00"/>
                  </a:solidFill>
                  <a:latin typeface="Arial"/>
                  <a:cs typeface="Arial"/>
                </a:rPr>
                <a:t>0.3</a:t>
              </a:r>
              <a:r>
                <a:rPr sz="1600" b="1" spc="40" dirty="0">
                  <a:solidFill>
                    <a:srgbClr val="008F00"/>
                  </a:solidFill>
                  <a:latin typeface="Arial"/>
                  <a:cs typeface="Arial"/>
                </a:rPr>
                <a:t>%</a:t>
              </a:r>
              <a:endParaRPr sz="1600" dirty="0">
                <a:latin typeface="Arial"/>
                <a:cs typeface="Arial"/>
              </a:endParaRPr>
            </a:p>
          </p:txBody>
        </p:sp>
        <p:sp>
          <p:nvSpPr>
            <p:cNvPr id="81" name="object 30">
              <a:extLst>
                <a:ext uri="{FF2B5EF4-FFF2-40B4-BE49-F238E27FC236}">
                  <a16:creationId xmlns="" xmlns:a16="http://schemas.microsoft.com/office/drawing/2014/main" id="{06A2E4BD-B61A-634C-8B35-EA816D5D4E23}"/>
                </a:ext>
              </a:extLst>
            </p:cNvPr>
            <p:cNvSpPr txBox="1"/>
            <p:nvPr/>
          </p:nvSpPr>
          <p:spPr>
            <a:xfrm>
              <a:off x="6508728" y="5124555"/>
              <a:ext cx="671195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b="1" spc="40" dirty="0">
                  <a:solidFill>
                    <a:srgbClr val="008F00"/>
                  </a:solidFill>
                  <a:latin typeface="Arial"/>
                  <a:cs typeface="Arial"/>
                </a:rPr>
                <a:t>+</a:t>
              </a:r>
              <a:r>
                <a:rPr lang="vi-VN" sz="1600" b="1" spc="40" dirty="0">
                  <a:solidFill>
                    <a:srgbClr val="008F00"/>
                  </a:solidFill>
                  <a:latin typeface="Arial"/>
                  <a:cs typeface="Arial"/>
                </a:rPr>
                <a:t>0.9</a:t>
              </a:r>
              <a:r>
                <a:rPr sz="1600" b="1" spc="40" dirty="0">
                  <a:solidFill>
                    <a:srgbClr val="008F00"/>
                  </a:solidFill>
                  <a:latin typeface="Arial"/>
                  <a:cs typeface="Arial"/>
                </a:rPr>
                <a:t>%</a:t>
              </a:r>
              <a:endParaRPr sz="1600" dirty="0">
                <a:latin typeface="Arial"/>
                <a:cs typeface="Arial"/>
              </a:endParaRPr>
            </a:p>
          </p:txBody>
        </p:sp>
        <p:sp>
          <p:nvSpPr>
            <p:cNvPr id="82" name="object 30">
              <a:extLst>
                <a:ext uri="{FF2B5EF4-FFF2-40B4-BE49-F238E27FC236}">
                  <a16:creationId xmlns="" xmlns:a16="http://schemas.microsoft.com/office/drawing/2014/main" id="{81B965A8-08D7-5B40-A836-0C00459742AD}"/>
                </a:ext>
              </a:extLst>
            </p:cNvPr>
            <p:cNvSpPr txBox="1"/>
            <p:nvPr/>
          </p:nvSpPr>
          <p:spPr>
            <a:xfrm>
              <a:off x="6507197" y="5717898"/>
              <a:ext cx="671195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b="1" spc="40" dirty="0">
                  <a:solidFill>
                    <a:srgbClr val="008F00"/>
                  </a:solidFill>
                  <a:latin typeface="Arial"/>
                  <a:cs typeface="Arial"/>
                </a:rPr>
                <a:t>+</a:t>
              </a:r>
              <a:r>
                <a:rPr lang="vi-VN" sz="1600" b="1" spc="40" dirty="0">
                  <a:solidFill>
                    <a:srgbClr val="008F00"/>
                  </a:solidFill>
                  <a:latin typeface="Arial"/>
                  <a:cs typeface="Arial"/>
                </a:rPr>
                <a:t>1.1</a:t>
              </a:r>
              <a:r>
                <a:rPr sz="1600" b="1" spc="40" dirty="0">
                  <a:solidFill>
                    <a:srgbClr val="008F00"/>
                  </a:solidFill>
                  <a:latin typeface="Arial"/>
                  <a:cs typeface="Arial"/>
                </a:rPr>
                <a:t>%</a:t>
              </a:r>
              <a:endParaRPr sz="1600" dirty="0">
                <a:latin typeface="Arial"/>
                <a:cs typeface="Arial"/>
              </a:endParaRPr>
            </a:p>
          </p:txBody>
        </p:sp>
        <p:sp>
          <p:nvSpPr>
            <p:cNvPr id="83" name="object 30">
              <a:extLst>
                <a:ext uri="{FF2B5EF4-FFF2-40B4-BE49-F238E27FC236}">
                  <a16:creationId xmlns="" xmlns:a16="http://schemas.microsoft.com/office/drawing/2014/main" id="{6CC39090-2242-BA48-926D-9397A7081270}"/>
                </a:ext>
              </a:extLst>
            </p:cNvPr>
            <p:cNvSpPr txBox="1"/>
            <p:nvPr/>
          </p:nvSpPr>
          <p:spPr>
            <a:xfrm>
              <a:off x="8066798" y="5124555"/>
              <a:ext cx="671195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b="1" spc="40" dirty="0">
                  <a:solidFill>
                    <a:srgbClr val="008F00"/>
                  </a:solidFill>
                  <a:latin typeface="Arial"/>
                  <a:cs typeface="Arial"/>
                </a:rPr>
                <a:t>+</a:t>
              </a:r>
              <a:r>
                <a:rPr lang="vi-VN" sz="1600" b="1" spc="40" dirty="0">
                  <a:solidFill>
                    <a:srgbClr val="008F00"/>
                  </a:solidFill>
                  <a:latin typeface="Arial"/>
                  <a:cs typeface="Arial"/>
                </a:rPr>
                <a:t>1.6</a:t>
              </a:r>
              <a:r>
                <a:rPr sz="1600" b="1" spc="40" dirty="0">
                  <a:solidFill>
                    <a:srgbClr val="008F00"/>
                  </a:solidFill>
                  <a:latin typeface="Arial"/>
                  <a:cs typeface="Arial"/>
                </a:rPr>
                <a:t>%</a:t>
              </a:r>
              <a:endParaRPr sz="1600" dirty="0">
                <a:latin typeface="Arial"/>
                <a:cs typeface="Arial"/>
              </a:endParaRPr>
            </a:p>
          </p:txBody>
        </p:sp>
        <p:sp>
          <p:nvSpPr>
            <p:cNvPr id="84" name="object 30">
              <a:extLst>
                <a:ext uri="{FF2B5EF4-FFF2-40B4-BE49-F238E27FC236}">
                  <a16:creationId xmlns="" xmlns:a16="http://schemas.microsoft.com/office/drawing/2014/main" id="{BA2B93D7-777A-2942-B236-5DC0A39290B4}"/>
                </a:ext>
              </a:extLst>
            </p:cNvPr>
            <p:cNvSpPr txBox="1"/>
            <p:nvPr/>
          </p:nvSpPr>
          <p:spPr>
            <a:xfrm>
              <a:off x="8066798" y="5717898"/>
              <a:ext cx="671195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b="1" spc="40" dirty="0">
                  <a:solidFill>
                    <a:srgbClr val="008F00"/>
                  </a:solidFill>
                  <a:latin typeface="Arial"/>
                  <a:cs typeface="Arial"/>
                </a:rPr>
                <a:t>+</a:t>
              </a:r>
              <a:r>
                <a:rPr lang="vi-VN" sz="1600" b="1" spc="40" dirty="0">
                  <a:solidFill>
                    <a:srgbClr val="008F00"/>
                  </a:solidFill>
                  <a:latin typeface="Arial"/>
                  <a:cs typeface="Arial"/>
                </a:rPr>
                <a:t>2.1</a:t>
              </a:r>
              <a:r>
                <a:rPr sz="1600" b="1" spc="40" dirty="0">
                  <a:solidFill>
                    <a:srgbClr val="008F00"/>
                  </a:solidFill>
                  <a:latin typeface="Arial"/>
                  <a:cs typeface="Arial"/>
                </a:rPr>
                <a:t>%</a:t>
              </a:r>
              <a:endParaRPr sz="1600" dirty="0">
                <a:latin typeface="Arial"/>
                <a:cs typeface="Arial"/>
              </a:endParaRPr>
            </a:p>
          </p:txBody>
        </p:sp>
      </p:grpSp>
      <p:sp>
        <p:nvSpPr>
          <p:cNvPr id="55" name="object 30">
            <a:extLst>
              <a:ext uri="{FF2B5EF4-FFF2-40B4-BE49-F238E27FC236}">
                <a16:creationId xmlns="" xmlns:a16="http://schemas.microsoft.com/office/drawing/2014/main" id="{B0584957-4FC4-6D4E-A842-2D1169854F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7633" y="81023"/>
            <a:ext cx="11604682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attempt to </a:t>
            </a:r>
            <a:r>
              <a:rPr lang="vi-VN" sz="2400" b="1" dirty="0">
                <a:solidFill>
                  <a:srgbClr val="C84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 Days </a:t>
            </a: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this is a large factor variable that has low impact on the model. This </a:t>
            </a:r>
            <a:r>
              <a:rPr lang="vi-V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 in improvement</a:t>
            </a: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our models.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280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962875"/>
            <a:ext cx="6639559" cy="0"/>
          </a:xfrm>
          <a:custGeom>
            <a:avLst/>
            <a:gdLst/>
            <a:ahLst/>
            <a:cxnLst/>
            <a:rect l="l" t="t" r="r" b="b"/>
            <a:pathLst>
              <a:path w="6639559">
                <a:moveTo>
                  <a:pt x="0" y="0"/>
                </a:moveTo>
                <a:lnTo>
                  <a:pt x="6638963" y="0"/>
                </a:lnTo>
              </a:path>
            </a:pathLst>
          </a:custGeom>
          <a:ln w="889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621795" y="787615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19">
                <a:moveTo>
                  <a:pt x="0" y="0"/>
                </a:moveTo>
                <a:lnTo>
                  <a:pt x="0" y="350520"/>
                </a:lnTo>
                <a:lnTo>
                  <a:pt x="350520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38962" y="962875"/>
            <a:ext cx="5027295" cy="0"/>
          </a:xfrm>
          <a:custGeom>
            <a:avLst/>
            <a:gdLst/>
            <a:ahLst/>
            <a:cxnLst/>
            <a:rect l="l" t="t" r="r" b="b"/>
            <a:pathLst>
              <a:path w="5027295">
                <a:moveTo>
                  <a:pt x="0" y="0"/>
                </a:moveTo>
                <a:lnTo>
                  <a:pt x="4982819" y="0"/>
                </a:lnTo>
                <a:lnTo>
                  <a:pt x="5027269" y="0"/>
                </a:lnTo>
              </a:path>
            </a:pathLst>
          </a:custGeom>
          <a:ln w="889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621782" y="787615"/>
            <a:ext cx="351155" cy="350520"/>
          </a:xfrm>
          <a:custGeom>
            <a:avLst/>
            <a:gdLst/>
            <a:ahLst/>
            <a:cxnLst/>
            <a:rect l="l" t="t" r="r" b="b"/>
            <a:pathLst>
              <a:path w="351154" h="350519">
                <a:moveTo>
                  <a:pt x="0" y="0"/>
                </a:moveTo>
                <a:lnTo>
                  <a:pt x="0" y="350520"/>
                </a:lnTo>
                <a:lnTo>
                  <a:pt x="350532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2182" y="3776598"/>
            <a:ext cx="11890375" cy="0"/>
          </a:xfrm>
          <a:custGeom>
            <a:avLst/>
            <a:gdLst/>
            <a:ahLst/>
            <a:cxnLst/>
            <a:rect l="l" t="t" r="r" b="b"/>
            <a:pathLst>
              <a:path w="11890375">
                <a:moveTo>
                  <a:pt x="0" y="0"/>
                </a:moveTo>
                <a:lnTo>
                  <a:pt x="11889817" y="0"/>
                </a:lnTo>
              </a:path>
            </a:pathLst>
          </a:custGeom>
          <a:ln w="381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847027" y="343508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309812" y="343508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771202" y="360133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235372" y="360133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332303" y="3776598"/>
            <a:ext cx="4095544" cy="0"/>
          </a:xfrm>
          <a:custGeom>
            <a:avLst/>
            <a:gdLst/>
            <a:ahLst/>
            <a:cxnLst/>
            <a:rect l="l" t="t" r="r" b="b"/>
            <a:pathLst>
              <a:path w="9657080">
                <a:moveTo>
                  <a:pt x="0" y="0"/>
                </a:moveTo>
                <a:lnTo>
                  <a:pt x="9656800" y="0"/>
                </a:lnTo>
              </a:path>
            </a:pathLst>
          </a:custGeom>
          <a:ln w="381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0" y="1293494"/>
            <a:ext cx="302260" cy="5045075"/>
          </a:xfrm>
          <a:custGeom>
            <a:avLst/>
            <a:gdLst/>
            <a:ahLst/>
            <a:cxnLst/>
            <a:rect l="l" t="t" r="r" b="b"/>
            <a:pathLst>
              <a:path w="302260" h="5045075">
                <a:moveTo>
                  <a:pt x="0" y="0"/>
                </a:moveTo>
                <a:lnTo>
                  <a:pt x="302182" y="0"/>
                </a:lnTo>
                <a:lnTo>
                  <a:pt x="302182" y="5044762"/>
                </a:lnTo>
                <a:lnTo>
                  <a:pt x="0" y="5044762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-8254" y="4627549"/>
            <a:ext cx="237490" cy="782955"/>
          </a:xfrm>
          <a:prstGeom prst="rect">
            <a:avLst/>
          </a:prstGeom>
        </p:spPr>
        <p:txBody>
          <a:bodyPr vert="vert270" wrap="square" lIns="0" tIns="8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Rejected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-8254" y="1819020"/>
            <a:ext cx="237490" cy="835660"/>
          </a:xfrm>
          <a:prstGeom prst="rect">
            <a:avLst/>
          </a:prstGeom>
        </p:spPr>
        <p:txBody>
          <a:bodyPr vert="vert270" wrap="square" lIns="0" tIns="8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1400" b="1" spc="5" dirty="0">
                <a:solidFill>
                  <a:srgbClr val="FFFFFF"/>
                </a:solidFill>
                <a:latin typeface="Arial"/>
                <a:cs typeface="Arial"/>
              </a:rPr>
              <a:t>Accepted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41" name="object 17">
            <a:extLst>
              <a:ext uri="{FF2B5EF4-FFF2-40B4-BE49-F238E27FC236}">
                <a16:creationId xmlns="" xmlns:a16="http://schemas.microsoft.com/office/drawing/2014/main" id="{67FC8688-8631-294D-BDF6-47317D882D0C}"/>
              </a:ext>
            </a:extLst>
          </p:cNvPr>
          <p:cNvSpPr txBox="1"/>
          <p:nvPr/>
        </p:nvSpPr>
        <p:spPr>
          <a:xfrm>
            <a:off x="4795704" y="4194827"/>
            <a:ext cx="11689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vi-VN" sz="1400" dirty="0">
                <a:solidFill>
                  <a:srgbClr val="C84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 Days</a:t>
            </a:r>
            <a:endParaRPr sz="1400" dirty="0">
              <a:solidFill>
                <a:srgbClr val="C84C2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object 24">
            <a:extLst>
              <a:ext uri="{FF2B5EF4-FFF2-40B4-BE49-F238E27FC236}">
                <a16:creationId xmlns="" xmlns:a16="http://schemas.microsoft.com/office/drawing/2014/main" id="{A549C21F-9817-4845-A8AB-86D649587221}"/>
              </a:ext>
            </a:extLst>
          </p:cNvPr>
          <p:cNvSpPr txBox="1"/>
          <p:nvPr/>
        </p:nvSpPr>
        <p:spPr>
          <a:xfrm>
            <a:off x="10629900" y="3204946"/>
            <a:ext cx="1080000" cy="214354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5400" marR="5080" indent="-12700" algn="ctr">
              <a:lnSpc>
                <a:spcPct val="101200"/>
              </a:lnSpc>
              <a:spcBef>
                <a:spcPts val="80"/>
              </a:spcBef>
            </a:pPr>
            <a:r>
              <a:rPr lang="vi-VN" sz="1400" spc="-1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Tuning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60D7DBE0-D853-364A-BD2D-2D5ECF2FEB92}"/>
              </a:ext>
            </a:extLst>
          </p:cNvPr>
          <p:cNvSpPr txBox="1"/>
          <p:nvPr/>
        </p:nvSpPr>
        <p:spPr>
          <a:xfrm>
            <a:off x="6022572" y="2680636"/>
            <a:ext cx="16404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variables “Total Number Contact”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4E961DFA-1B2B-474E-AE05-9A73FD79ED77}"/>
              </a:ext>
            </a:extLst>
          </p:cNvPr>
          <p:cNvSpPr txBox="1"/>
          <p:nvPr/>
        </p:nvSpPr>
        <p:spPr>
          <a:xfrm>
            <a:off x="7503903" y="2680636"/>
            <a:ext cx="16404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 customer related variables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65965A0D-1485-4A4B-8C0E-416A8F5C29AF}"/>
              </a:ext>
            </a:extLst>
          </p:cNvPr>
          <p:cNvSpPr txBox="1"/>
          <p:nvPr/>
        </p:nvSpPr>
        <p:spPr>
          <a:xfrm>
            <a:off x="8927604" y="2896080"/>
            <a:ext cx="1640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Numerical combination</a:t>
            </a:r>
          </a:p>
        </p:txBody>
      </p:sp>
      <p:sp>
        <p:nvSpPr>
          <p:cNvPr id="49" name="object 8">
            <a:extLst>
              <a:ext uri="{FF2B5EF4-FFF2-40B4-BE49-F238E27FC236}">
                <a16:creationId xmlns="" xmlns:a16="http://schemas.microsoft.com/office/drawing/2014/main" id="{03EB0C79-E20C-C241-AD3C-3E21BD4B907F}"/>
              </a:ext>
            </a:extLst>
          </p:cNvPr>
          <p:cNvSpPr/>
          <p:nvPr/>
        </p:nvSpPr>
        <p:spPr>
          <a:xfrm>
            <a:off x="995917" y="3435085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9">
            <a:extLst>
              <a:ext uri="{FF2B5EF4-FFF2-40B4-BE49-F238E27FC236}">
                <a16:creationId xmlns="" xmlns:a16="http://schemas.microsoft.com/office/drawing/2014/main" id="{AFF3F74A-DC0F-7A4B-90BD-FDC4A32BD98C}"/>
              </a:ext>
            </a:extLst>
          </p:cNvPr>
          <p:cNvSpPr/>
          <p:nvPr/>
        </p:nvSpPr>
        <p:spPr>
          <a:xfrm>
            <a:off x="2458694" y="3435085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10">
            <a:extLst>
              <a:ext uri="{FF2B5EF4-FFF2-40B4-BE49-F238E27FC236}">
                <a16:creationId xmlns="" xmlns:a16="http://schemas.microsoft.com/office/drawing/2014/main" id="{C544F1F3-840E-5F4F-B9BD-8DA8B1E7E6FF}"/>
              </a:ext>
            </a:extLst>
          </p:cNvPr>
          <p:cNvSpPr/>
          <p:nvPr/>
        </p:nvSpPr>
        <p:spPr>
          <a:xfrm>
            <a:off x="3921468" y="343508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18">
            <a:extLst>
              <a:ext uri="{FF2B5EF4-FFF2-40B4-BE49-F238E27FC236}">
                <a16:creationId xmlns="" xmlns:a16="http://schemas.microsoft.com/office/drawing/2014/main" id="{D5BE5985-BF32-534C-8891-B9563BCF9842}"/>
              </a:ext>
            </a:extLst>
          </p:cNvPr>
          <p:cNvSpPr txBox="1"/>
          <p:nvPr/>
        </p:nvSpPr>
        <p:spPr>
          <a:xfrm>
            <a:off x="3381468" y="2975589"/>
            <a:ext cx="1080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AU" sz="1400" spc="-3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weekdays</a:t>
            </a:r>
            <a:endParaRPr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object 18">
            <a:extLst>
              <a:ext uri="{FF2B5EF4-FFF2-40B4-BE49-F238E27FC236}">
                <a16:creationId xmlns="" xmlns:a16="http://schemas.microsoft.com/office/drawing/2014/main" id="{CA27FE60-DCEB-0E45-9380-998049ABA83F}"/>
              </a:ext>
            </a:extLst>
          </p:cNvPr>
          <p:cNvSpPr txBox="1"/>
          <p:nvPr/>
        </p:nvSpPr>
        <p:spPr>
          <a:xfrm>
            <a:off x="1888732" y="3191032"/>
            <a:ext cx="10800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AU" sz="1400" spc="-3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 Duration</a:t>
            </a:r>
            <a:endParaRPr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object 24">
            <a:extLst>
              <a:ext uri="{FF2B5EF4-FFF2-40B4-BE49-F238E27FC236}">
                <a16:creationId xmlns="" xmlns:a16="http://schemas.microsoft.com/office/drawing/2014/main" id="{BD73ABAA-DC1B-9D4C-8EFD-282ABD202421}"/>
              </a:ext>
            </a:extLst>
          </p:cNvPr>
          <p:cNvSpPr txBox="1"/>
          <p:nvPr/>
        </p:nvSpPr>
        <p:spPr>
          <a:xfrm>
            <a:off x="367633" y="2756875"/>
            <a:ext cx="1168899" cy="66242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5400" marR="5080" indent="-12700" algn="ctr">
              <a:lnSpc>
                <a:spcPct val="101200"/>
              </a:lnSpc>
              <a:spcBef>
                <a:spcPts val="80"/>
              </a:spcBef>
            </a:pPr>
            <a:r>
              <a:rPr lang="vi-VN" sz="1400" spc="-15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SMOTE</a:t>
            </a:r>
          </a:p>
          <a:p>
            <a:pPr marL="25400" marR="5080" indent="-12700" algn="ctr">
              <a:lnSpc>
                <a:spcPct val="101200"/>
              </a:lnSpc>
              <a:spcBef>
                <a:spcPts val="80"/>
              </a:spcBef>
            </a:pPr>
            <a:r>
              <a:rPr lang="vi-VN" sz="1400" spc="-15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Boostrap Target variable</a:t>
            </a:r>
            <a:endParaRPr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object 10">
            <a:extLst>
              <a:ext uri="{FF2B5EF4-FFF2-40B4-BE49-F238E27FC236}">
                <a16:creationId xmlns="" xmlns:a16="http://schemas.microsoft.com/office/drawing/2014/main" id="{F82AA793-9F00-B941-A6EB-C5EE9EDD48CB}"/>
              </a:ext>
            </a:extLst>
          </p:cNvPr>
          <p:cNvSpPr/>
          <p:nvPr/>
        </p:nvSpPr>
        <p:spPr>
          <a:xfrm>
            <a:off x="5380154" y="3777495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2E95E043-A8DA-7A4A-A6EE-A2FB53F913A1}"/>
              </a:ext>
            </a:extLst>
          </p:cNvPr>
          <p:cNvGrpSpPr/>
          <p:nvPr/>
        </p:nvGrpSpPr>
        <p:grpSpPr>
          <a:xfrm>
            <a:off x="7411905" y="5095751"/>
            <a:ext cx="1795814" cy="1711020"/>
            <a:chOff x="8927604" y="4627550"/>
            <a:chExt cx="1795814" cy="1711020"/>
          </a:xfrm>
        </p:grpSpPr>
        <p:sp>
          <p:nvSpPr>
            <p:cNvPr id="75" name="TextBox 74">
              <a:extLst>
                <a:ext uri="{FF2B5EF4-FFF2-40B4-BE49-F238E27FC236}">
                  <a16:creationId xmlns="" xmlns:a16="http://schemas.microsoft.com/office/drawing/2014/main" id="{7A201D57-2C4F-3346-858C-2E728D10325C}"/>
                </a:ext>
              </a:extLst>
            </p:cNvPr>
            <p:cNvSpPr txBox="1"/>
            <p:nvPr/>
          </p:nvSpPr>
          <p:spPr>
            <a:xfrm>
              <a:off x="9267809" y="5725088"/>
              <a:ext cx="11769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XG Boost </a:t>
              </a:r>
            </a:p>
          </p:txBody>
        </p:sp>
        <p:sp>
          <p:nvSpPr>
            <p:cNvPr id="2" name="Rounded Rectangle 1">
              <a:extLst>
                <a:ext uri="{FF2B5EF4-FFF2-40B4-BE49-F238E27FC236}">
                  <a16:creationId xmlns="" xmlns:a16="http://schemas.microsoft.com/office/drawing/2014/main" id="{DF4A02EF-73C9-FB4F-8128-0117BA0D7FD4}"/>
                </a:ext>
              </a:extLst>
            </p:cNvPr>
            <p:cNvSpPr/>
            <p:nvPr/>
          </p:nvSpPr>
          <p:spPr>
            <a:xfrm>
              <a:off x="8927604" y="4627550"/>
              <a:ext cx="1795814" cy="1711020"/>
            </a:xfrm>
            <a:prstGeom prst="roundRect">
              <a:avLst/>
            </a:prstGeom>
            <a:noFill/>
            <a:ln w="28575">
              <a:solidFill>
                <a:srgbClr val="C84C2C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Graphic 8" descr="Close">
              <a:extLst>
                <a:ext uri="{FF2B5EF4-FFF2-40B4-BE49-F238E27FC236}">
                  <a16:creationId xmlns="" xmlns:a16="http://schemas.microsoft.com/office/drawing/2014/main" id="{43418A05-3B43-8841-813C-F9C2774D1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368311" y="4832922"/>
              <a:ext cx="914400" cy="91440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18176136-448D-B847-8EA7-6CC72A43C5E2}"/>
              </a:ext>
            </a:extLst>
          </p:cNvPr>
          <p:cNvGrpSpPr/>
          <p:nvPr/>
        </p:nvGrpSpPr>
        <p:grpSpPr>
          <a:xfrm>
            <a:off x="3083724" y="5136464"/>
            <a:ext cx="4081690" cy="1510843"/>
            <a:chOff x="3093026" y="5084014"/>
            <a:chExt cx="4081690" cy="1510843"/>
          </a:xfrm>
        </p:grpSpPr>
        <p:sp>
          <p:nvSpPr>
            <p:cNvPr id="68" name="object 27">
              <a:extLst>
                <a:ext uri="{FF2B5EF4-FFF2-40B4-BE49-F238E27FC236}">
                  <a16:creationId xmlns="" xmlns:a16="http://schemas.microsoft.com/office/drawing/2014/main" id="{3E881197-69C8-3145-BCD3-2A572D437832}"/>
                </a:ext>
              </a:extLst>
            </p:cNvPr>
            <p:cNvSpPr txBox="1"/>
            <p:nvPr/>
          </p:nvSpPr>
          <p:spPr>
            <a:xfrm>
              <a:off x="3093026" y="5192819"/>
              <a:ext cx="1128430" cy="382156"/>
            </a:xfrm>
            <a:prstGeom prst="rect">
              <a:avLst/>
            </a:prstGeom>
          </p:spPr>
          <p:txBody>
            <a:bodyPr vert="horz" wrap="square" lIns="0" tIns="12700" rIns="0" bIns="0" rtlCol="0" anchor="ctr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vi-VN" sz="2400" i="1" spc="120" baseline="-20833" dirty="0">
                  <a:solidFill>
                    <a:srgbClr val="C84C2D"/>
                  </a:solidFill>
                  <a:latin typeface="Times New Roman"/>
                  <a:cs typeface="Times New Roman"/>
                </a:rPr>
                <a:t>Sensitivity</a:t>
              </a:r>
              <a:endParaRPr sz="1100" dirty="0">
                <a:latin typeface="Times New Roman"/>
                <a:cs typeface="Times New Roman"/>
              </a:endParaRPr>
            </a:p>
          </p:txBody>
        </p:sp>
        <p:sp>
          <p:nvSpPr>
            <p:cNvPr id="69" name="object 28">
              <a:extLst>
                <a:ext uri="{FF2B5EF4-FFF2-40B4-BE49-F238E27FC236}">
                  <a16:creationId xmlns="" xmlns:a16="http://schemas.microsoft.com/office/drawing/2014/main" id="{7063C206-938C-C740-9577-3BA5AC7A2553}"/>
                </a:ext>
              </a:extLst>
            </p:cNvPr>
            <p:cNvSpPr txBox="1"/>
            <p:nvPr/>
          </p:nvSpPr>
          <p:spPr>
            <a:xfrm>
              <a:off x="4088757" y="5279159"/>
              <a:ext cx="1392555" cy="3366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31115" algn="ctr">
                <a:lnSpc>
                  <a:spcPts val="2730"/>
                </a:lnSpc>
                <a:spcBef>
                  <a:spcPts val="100"/>
                </a:spcBef>
              </a:pPr>
              <a:r>
                <a:rPr lang="vi-VN"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38.2%</a:t>
              </a:r>
              <a:endParaRPr lang="en-AU" sz="2000" dirty="0">
                <a:latin typeface="Arial"/>
                <a:cs typeface="Arial"/>
              </a:endParaRPr>
            </a:p>
          </p:txBody>
        </p:sp>
        <p:sp>
          <p:nvSpPr>
            <p:cNvPr id="71" name="object 28">
              <a:extLst>
                <a:ext uri="{FF2B5EF4-FFF2-40B4-BE49-F238E27FC236}">
                  <a16:creationId xmlns="" xmlns:a16="http://schemas.microsoft.com/office/drawing/2014/main" id="{E95A9F89-C19B-7640-BF31-3C97BE9A113A}"/>
                </a:ext>
              </a:extLst>
            </p:cNvPr>
            <p:cNvSpPr txBox="1"/>
            <p:nvPr/>
          </p:nvSpPr>
          <p:spPr>
            <a:xfrm>
              <a:off x="4088756" y="5863878"/>
              <a:ext cx="1392555" cy="3366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31115" algn="ctr">
                <a:lnSpc>
                  <a:spcPts val="2730"/>
                </a:lnSpc>
                <a:spcBef>
                  <a:spcPts val="100"/>
                </a:spcBef>
              </a:pPr>
              <a:r>
                <a:rPr lang="vi-VN"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30.0</a:t>
              </a:r>
              <a:r>
                <a:rPr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%</a:t>
              </a:r>
              <a:endParaRPr lang="en-AU" sz="2000" dirty="0">
                <a:latin typeface="Arial"/>
                <a:cs typeface="Arial"/>
              </a:endParaRPr>
            </a:p>
          </p:txBody>
        </p:sp>
        <p:sp>
          <p:nvSpPr>
            <p:cNvPr id="72" name="object 28">
              <a:extLst>
                <a:ext uri="{FF2B5EF4-FFF2-40B4-BE49-F238E27FC236}">
                  <a16:creationId xmlns="" xmlns:a16="http://schemas.microsoft.com/office/drawing/2014/main" id="{181AA37F-8B19-D54A-AC11-64226AF9AFB4}"/>
                </a:ext>
              </a:extLst>
            </p:cNvPr>
            <p:cNvSpPr txBox="1"/>
            <p:nvPr/>
          </p:nvSpPr>
          <p:spPr>
            <a:xfrm>
              <a:off x="5485862" y="5838011"/>
              <a:ext cx="1392555" cy="3366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31115" algn="ctr">
                <a:lnSpc>
                  <a:spcPts val="2730"/>
                </a:lnSpc>
                <a:spcBef>
                  <a:spcPts val="100"/>
                </a:spcBef>
              </a:pPr>
              <a:r>
                <a:rPr lang="vi-VN"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40.5</a:t>
              </a:r>
              <a:r>
                <a:rPr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%</a:t>
              </a:r>
              <a:endParaRPr lang="en-AU" sz="2000" dirty="0">
                <a:latin typeface="Arial"/>
                <a:cs typeface="Arial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="" xmlns:a16="http://schemas.microsoft.com/office/drawing/2014/main" id="{AF375F7D-1BF6-8349-9EFA-66BB02890703}"/>
                </a:ext>
              </a:extLst>
            </p:cNvPr>
            <p:cNvSpPr txBox="1"/>
            <p:nvPr/>
          </p:nvSpPr>
          <p:spPr>
            <a:xfrm>
              <a:off x="5345548" y="6256303"/>
              <a:ext cx="15985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Random Forest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="" xmlns:a16="http://schemas.microsoft.com/office/drawing/2014/main" id="{187CE22C-16A5-B449-B17B-DBE979DED707}"/>
                </a:ext>
              </a:extLst>
            </p:cNvPr>
            <p:cNvSpPr txBox="1"/>
            <p:nvPr/>
          </p:nvSpPr>
          <p:spPr>
            <a:xfrm>
              <a:off x="4395664" y="6256303"/>
              <a:ext cx="6303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GLM</a:t>
              </a:r>
            </a:p>
          </p:txBody>
        </p:sp>
        <p:sp>
          <p:nvSpPr>
            <p:cNvPr id="77" name="object 27">
              <a:extLst>
                <a:ext uri="{FF2B5EF4-FFF2-40B4-BE49-F238E27FC236}">
                  <a16:creationId xmlns="" xmlns:a16="http://schemas.microsoft.com/office/drawing/2014/main" id="{E63B20F1-AF9D-E147-A4EF-8285ACDB4BC1}"/>
                </a:ext>
              </a:extLst>
            </p:cNvPr>
            <p:cNvSpPr txBox="1"/>
            <p:nvPr/>
          </p:nvSpPr>
          <p:spPr>
            <a:xfrm>
              <a:off x="3106354" y="5760183"/>
              <a:ext cx="1128430" cy="382156"/>
            </a:xfrm>
            <a:prstGeom prst="rect">
              <a:avLst/>
            </a:prstGeom>
          </p:spPr>
          <p:txBody>
            <a:bodyPr vert="horz" wrap="square" lIns="0" tIns="12700" rIns="0" bIns="0" rtlCol="0" anchor="ctr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vi-VN" sz="2400" i="1" spc="120" baseline="-2083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/>
                  <a:cs typeface="Times New Roman"/>
                </a:rPr>
                <a:t>Precision</a:t>
              </a:r>
              <a:endParaRPr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78" name="object 28">
              <a:extLst>
                <a:ext uri="{FF2B5EF4-FFF2-40B4-BE49-F238E27FC236}">
                  <a16:creationId xmlns="" xmlns:a16="http://schemas.microsoft.com/office/drawing/2014/main" id="{2CB2456C-855B-7846-9C79-FAA7CB29D263}"/>
                </a:ext>
              </a:extLst>
            </p:cNvPr>
            <p:cNvSpPr txBox="1"/>
            <p:nvPr/>
          </p:nvSpPr>
          <p:spPr>
            <a:xfrm>
              <a:off x="5481311" y="5279158"/>
              <a:ext cx="1392555" cy="3366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31115" algn="ctr">
                <a:lnSpc>
                  <a:spcPts val="2730"/>
                </a:lnSpc>
                <a:spcBef>
                  <a:spcPts val="100"/>
                </a:spcBef>
              </a:pPr>
              <a:r>
                <a:rPr lang="vi-VN"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35.6</a:t>
              </a:r>
              <a:r>
                <a:rPr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%</a:t>
              </a:r>
              <a:endParaRPr lang="en-AU" sz="2000" dirty="0">
                <a:latin typeface="Arial"/>
                <a:cs typeface="Arial"/>
              </a:endParaRPr>
            </a:p>
          </p:txBody>
        </p:sp>
        <p:sp>
          <p:nvSpPr>
            <p:cNvPr id="47" name="object 30">
              <a:extLst>
                <a:ext uri="{FF2B5EF4-FFF2-40B4-BE49-F238E27FC236}">
                  <a16:creationId xmlns="" xmlns:a16="http://schemas.microsoft.com/office/drawing/2014/main" id="{A168DB71-5980-CC43-BDE1-C72FBF225E59}"/>
                </a:ext>
              </a:extLst>
            </p:cNvPr>
            <p:cNvSpPr txBox="1"/>
            <p:nvPr/>
          </p:nvSpPr>
          <p:spPr>
            <a:xfrm>
              <a:off x="5044556" y="5123769"/>
              <a:ext cx="671195" cy="25904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b="1" spc="40" dirty="0">
                  <a:solidFill>
                    <a:srgbClr val="008F00"/>
                  </a:solidFill>
                  <a:latin typeface="Arial"/>
                  <a:cs typeface="Arial"/>
                </a:rPr>
                <a:t>+</a:t>
              </a:r>
              <a:r>
                <a:rPr lang="vi-VN" sz="1600" b="1" spc="40" dirty="0">
                  <a:solidFill>
                    <a:srgbClr val="008F00"/>
                  </a:solidFill>
                  <a:latin typeface="Arial"/>
                  <a:cs typeface="Arial"/>
                </a:rPr>
                <a:t>2.3</a:t>
              </a:r>
              <a:r>
                <a:rPr sz="1600" b="1" spc="40" dirty="0">
                  <a:solidFill>
                    <a:srgbClr val="008F00"/>
                  </a:solidFill>
                  <a:latin typeface="Arial"/>
                  <a:cs typeface="Arial"/>
                </a:rPr>
                <a:t>%</a:t>
              </a:r>
              <a:endParaRPr sz="1600" dirty="0">
                <a:latin typeface="Arial"/>
                <a:cs typeface="Arial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="" xmlns:a16="http://schemas.microsoft.com/office/drawing/2014/main" id="{55001DBA-1A43-2041-9AAB-462040D02E67}"/>
                </a:ext>
              </a:extLst>
            </p:cNvPr>
            <p:cNvSpPr/>
            <p:nvPr/>
          </p:nvSpPr>
          <p:spPr>
            <a:xfrm>
              <a:off x="4980844" y="5699563"/>
              <a:ext cx="8114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1600" b="1" spc="40" dirty="0">
                  <a:solidFill>
                    <a:srgbClr val="008F00"/>
                  </a:solidFill>
                  <a:latin typeface="Arial"/>
                  <a:cs typeface="Arial"/>
                </a:rPr>
                <a:t>+0.6%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="" xmlns:a16="http://schemas.microsoft.com/office/drawing/2014/main" id="{E58F747C-A2B9-B049-BDCA-8B4873815919}"/>
                </a:ext>
              </a:extLst>
            </p:cNvPr>
            <p:cNvSpPr/>
            <p:nvPr/>
          </p:nvSpPr>
          <p:spPr>
            <a:xfrm>
              <a:off x="6376099" y="5084014"/>
              <a:ext cx="79861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AU" sz="1600" b="1" spc="100" dirty="0">
                  <a:solidFill>
                    <a:srgbClr val="C84C2D"/>
                  </a:solidFill>
                  <a:latin typeface="Arial"/>
                  <a:cs typeface="Arial"/>
                </a:rPr>
                <a:t>-1.1%</a:t>
              </a:r>
              <a:endParaRPr lang="en-AU" sz="1600" dirty="0">
                <a:latin typeface="Arial"/>
                <a:cs typeface="Arial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="" xmlns:a16="http://schemas.microsoft.com/office/drawing/2014/main" id="{B5577BBB-D84F-544B-B96E-EE4A9819F5C6}"/>
                </a:ext>
              </a:extLst>
            </p:cNvPr>
            <p:cNvSpPr/>
            <p:nvPr/>
          </p:nvSpPr>
          <p:spPr>
            <a:xfrm>
              <a:off x="6376099" y="5699563"/>
              <a:ext cx="79861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AU" sz="1600" b="1" spc="100" dirty="0">
                  <a:solidFill>
                    <a:srgbClr val="C84C2D"/>
                  </a:solidFill>
                  <a:latin typeface="Arial"/>
                  <a:cs typeface="Arial"/>
                </a:rPr>
                <a:t>-2.9%</a:t>
              </a:r>
              <a:endParaRPr lang="en-AU" sz="1600" dirty="0">
                <a:latin typeface="Arial"/>
                <a:cs typeface="Arial"/>
              </a:endParaRPr>
            </a:p>
          </p:txBody>
        </p:sp>
      </p:grpSp>
      <p:sp>
        <p:nvSpPr>
          <p:cNvPr id="60" name="object 30">
            <a:extLst>
              <a:ext uri="{FF2B5EF4-FFF2-40B4-BE49-F238E27FC236}">
                <a16:creationId xmlns="" xmlns:a16="http://schemas.microsoft.com/office/drawing/2014/main" id="{7CEA708E-BE31-F641-B3BA-C1ED637E0E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7633" y="81023"/>
            <a:ext cx="11604682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vi-VN" sz="2400" b="1" dirty="0">
                <a:solidFill>
                  <a:srgbClr val="C84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Creation of variable </a:t>
            </a: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“Total Contact” &amp; </a:t>
            </a:r>
            <a:r>
              <a:rPr lang="vi-VN" sz="2400" b="1" dirty="0">
                <a:solidFill>
                  <a:srgbClr val="C84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 customer related variables </a:t>
            </a: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 improvement in Logistic Model. We </a:t>
            </a:r>
            <a:r>
              <a:rPr lang="vi-V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stop model XG Boost </a:t>
            </a: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due to low performance.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2322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318156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object 3"/>
          <p:cNvSpPr/>
          <p:nvPr/>
        </p:nvSpPr>
        <p:spPr>
          <a:xfrm>
            <a:off x="0" y="962875"/>
            <a:ext cx="6639559" cy="0"/>
          </a:xfrm>
          <a:custGeom>
            <a:avLst/>
            <a:gdLst/>
            <a:ahLst/>
            <a:cxnLst/>
            <a:rect l="l" t="t" r="r" b="b"/>
            <a:pathLst>
              <a:path w="6639559">
                <a:moveTo>
                  <a:pt x="0" y="0"/>
                </a:moveTo>
                <a:lnTo>
                  <a:pt x="6638963" y="0"/>
                </a:lnTo>
              </a:path>
            </a:pathLst>
          </a:custGeom>
          <a:ln w="889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621795" y="787615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19">
                <a:moveTo>
                  <a:pt x="0" y="0"/>
                </a:moveTo>
                <a:lnTo>
                  <a:pt x="0" y="350520"/>
                </a:lnTo>
                <a:lnTo>
                  <a:pt x="350520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38962" y="962875"/>
            <a:ext cx="5027295" cy="0"/>
          </a:xfrm>
          <a:custGeom>
            <a:avLst/>
            <a:gdLst/>
            <a:ahLst/>
            <a:cxnLst/>
            <a:rect l="l" t="t" r="r" b="b"/>
            <a:pathLst>
              <a:path w="5027295">
                <a:moveTo>
                  <a:pt x="0" y="0"/>
                </a:moveTo>
                <a:lnTo>
                  <a:pt x="4982819" y="0"/>
                </a:lnTo>
                <a:lnTo>
                  <a:pt x="5027269" y="0"/>
                </a:lnTo>
              </a:path>
            </a:pathLst>
          </a:custGeom>
          <a:ln w="889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621782" y="787615"/>
            <a:ext cx="351155" cy="350520"/>
          </a:xfrm>
          <a:custGeom>
            <a:avLst/>
            <a:gdLst/>
            <a:ahLst/>
            <a:cxnLst/>
            <a:rect l="l" t="t" r="r" b="b"/>
            <a:pathLst>
              <a:path w="351154" h="350519">
                <a:moveTo>
                  <a:pt x="0" y="0"/>
                </a:moveTo>
                <a:lnTo>
                  <a:pt x="0" y="350520"/>
                </a:lnTo>
                <a:lnTo>
                  <a:pt x="350532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2182" y="3776598"/>
            <a:ext cx="11890375" cy="0"/>
          </a:xfrm>
          <a:custGeom>
            <a:avLst/>
            <a:gdLst/>
            <a:ahLst/>
            <a:cxnLst/>
            <a:rect l="l" t="t" r="r" b="b"/>
            <a:pathLst>
              <a:path w="11890375">
                <a:moveTo>
                  <a:pt x="0" y="0"/>
                </a:moveTo>
                <a:lnTo>
                  <a:pt x="11889817" y="0"/>
                </a:lnTo>
              </a:path>
            </a:pathLst>
          </a:custGeom>
          <a:ln w="381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847027" y="343508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309812" y="343508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235372" y="360133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797338" y="3776598"/>
            <a:ext cx="2543011" cy="0"/>
          </a:xfrm>
          <a:custGeom>
            <a:avLst/>
            <a:gdLst/>
            <a:ahLst/>
            <a:cxnLst/>
            <a:rect l="l" t="t" r="r" b="b"/>
            <a:pathLst>
              <a:path w="9657080">
                <a:moveTo>
                  <a:pt x="0" y="0"/>
                </a:moveTo>
                <a:lnTo>
                  <a:pt x="9656800" y="0"/>
                </a:lnTo>
              </a:path>
            </a:pathLst>
          </a:custGeom>
          <a:ln w="381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0" y="1293494"/>
            <a:ext cx="302260" cy="5045075"/>
          </a:xfrm>
          <a:custGeom>
            <a:avLst/>
            <a:gdLst/>
            <a:ahLst/>
            <a:cxnLst/>
            <a:rect l="l" t="t" r="r" b="b"/>
            <a:pathLst>
              <a:path w="302260" h="5045075">
                <a:moveTo>
                  <a:pt x="0" y="0"/>
                </a:moveTo>
                <a:lnTo>
                  <a:pt x="302182" y="0"/>
                </a:lnTo>
                <a:lnTo>
                  <a:pt x="302182" y="5044762"/>
                </a:lnTo>
                <a:lnTo>
                  <a:pt x="0" y="5044762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-8254" y="4627549"/>
            <a:ext cx="237490" cy="782955"/>
          </a:xfrm>
          <a:prstGeom prst="rect">
            <a:avLst/>
          </a:prstGeom>
        </p:spPr>
        <p:txBody>
          <a:bodyPr vert="vert270" wrap="square" lIns="0" tIns="8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Rejected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-8254" y="1819020"/>
            <a:ext cx="237490" cy="835660"/>
          </a:xfrm>
          <a:prstGeom prst="rect">
            <a:avLst/>
          </a:prstGeom>
        </p:spPr>
        <p:txBody>
          <a:bodyPr vert="vert270" wrap="square" lIns="0" tIns="8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1400" b="1" spc="5" dirty="0">
                <a:solidFill>
                  <a:srgbClr val="FFFFFF"/>
                </a:solidFill>
                <a:latin typeface="Arial"/>
                <a:cs typeface="Arial"/>
              </a:rPr>
              <a:t>Accepted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41" name="object 17">
            <a:extLst>
              <a:ext uri="{FF2B5EF4-FFF2-40B4-BE49-F238E27FC236}">
                <a16:creationId xmlns="" xmlns:a16="http://schemas.microsoft.com/office/drawing/2014/main" id="{67FC8688-8631-294D-BDF6-47317D882D0C}"/>
              </a:ext>
            </a:extLst>
          </p:cNvPr>
          <p:cNvSpPr txBox="1"/>
          <p:nvPr/>
        </p:nvSpPr>
        <p:spPr>
          <a:xfrm>
            <a:off x="4795704" y="4194827"/>
            <a:ext cx="11689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vi-VN" sz="1400" dirty="0">
                <a:solidFill>
                  <a:srgbClr val="C84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 Days</a:t>
            </a:r>
            <a:endParaRPr sz="1400" dirty="0">
              <a:solidFill>
                <a:srgbClr val="C84C2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object 24">
            <a:extLst>
              <a:ext uri="{FF2B5EF4-FFF2-40B4-BE49-F238E27FC236}">
                <a16:creationId xmlns="" xmlns:a16="http://schemas.microsoft.com/office/drawing/2014/main" id="{A549C21F-9817-4845-A8AB-86D649587221}"/>
              </a:ext>
            </a:extLst>
          </p:cNvPr>
          <p:cNvSpPr txBox="1"/>
          <p:nvPr/>
        </p:nvSpPr>
        <p:spPr>
          <a:xfrm>
            <a:off x="10629900" y="3204946"/>
            <a:ext cx="1080000" cy="214354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5400" marR="5080" indent="-12700" algn="ctr">
              <a:lnSpc>
                <a:spcPct val="101200"/>
              </a:lnSpc>
              <a:spcBef>
                <a:spcPts val="80"/>
              </a:spcBef>
            </a:pPr>
            <a:r>
              <a:rPr lang="vi-VN" sz="1400" spc="-15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Tuning</a:t>
            </a:r>
            <a:endParaRPr sz="14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60D7DBE0-D853-364A-BD2D-2D5ECF2FEB92}"/>
              </a:ext>
            </a:extLst>
          </p:cNvPr>
          <p:cNvSpPr txBox="1"/>
          <p:nvPr/>
        </p:nvSpPr>
        <p:spPr>
          <a:xfrm>
            <a:off x="6022572" y="2680636"/>
            <a:ext cx="16404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variables “Total Number Contact”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4E961DFA-1B2B-474E-AE05-9A73FD79ED77}"/>
              </a:ext>
            </a:extLst>
          </p:cNvPr>
          <p:cNvSpPr txBox="1"/>
          <p:nvPr/>
        </p:nvSpPr>
        <p:spPr>
          <a:xfrm>
            <a:off x="7503903" y="2680636"/>
            <a:ext cx="16404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 customer related variables</a:t>
            </a:r>
          </a:p>
        </p:txBody>
      </p:sp>
      <p:sp>
        <p:nvSpPr>
          <p:cNvPr id="49" name="object 8">
            <a:extLst>
              <a:ext uri="{FF2B5EF4-FFF2-40B4-BE49-F238E27FC236}">
                <a16:creationId xmlns="" xmlns:a16="http://schemas.microsoft.com/office/drawing/2014/main" id="{03EB0C79-E20C-C241-AD3C-3E21BD4B907F}"/>
              </a:ext>
            </a:extLst>
          </p:cNvPr>
          <p:cNvSpPr/>
          <p:nvPr/>
        </p:nvSpPr>
        <p:spPr>
          <a:xfrm>
            <a:off x="995917" y="3435085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9">
            <a:extLst>
              <a:ext uri="{FF2B5EF4-FFF2-40B4-BE49-F238E27FC236}">
                <a16:creationId xmlns="" xmlns:a16="http://schemas.microsoft.com/office/drawing/2014/main" id="{AFF3F74A-DC0F-7A4B-90BD-FDC4A32BD98C}"/>
              </a:ext>
            </a:extLst>
          </p:cNvPr>
          <p:cNvSpPr/>
          <p:nvPr/>
        </p:nvSpPr>
        <p:spPr>
          <a:xfrm>
            <a:off x="2458694" y="3435085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10">
            <a:extLst>
              <a:ext uri="{FF2B5EF4-FFF2-40B4-BE49-F238E27FC236}">
                <a16:creationId xmlns="" xmlns:a16="http://schemas.microsoft.com/office/drawing/2014/main" id="{C544F1F3-840E-5F4F-B9BD-8DA8B1E7E6FF}"/>
              </a:ext>
            </a:extLst>
          </p:cNvPr>
          <p:cNvSpPr/>
          <p:nvPr/>
        </p:nvSpPr>
        <p:spPr>
          <a:xfrm>
            <a:off x="3921468" y="343508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18">
            <a:extLst>
              <a:ext uri="{FF2B5EF4-FFF2-40B4-BE49-F238E27FC236}">
                <a16:creationId xmlns="" xmlns:a16="http://schemas.microsoft.com/office/drawing/2014/main" id="{D5BE5985-BF32-534C-8891-B9563BCF9842}"/>
              </a:ext>
            </a:extLst>
          </p:cNvPr>
          <p:cNvSpPr txBox="1"/>
          <p:nvPr/>
        </p:nvSpPr>
        <p:spPr>
          <a:xfrm>
            <a:off x="3381468" y="2975589"/>
            <a:ext cx="1080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AU" sz="1400" spc="-3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weekdays</a:t>
            </a:r>
            <a:endParaRPr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object 18">
            <a:extLst>
              <a:ext uri="{FF2B5EF4-FFF2-40B4-BE49-F238E27FC236}">
                <a16:creationId xmlns="" xmlns:a16="http://schemas.microsoft.com/office/drawing/2014/main" id="{CA27FE60-DCEB-0E45-9380-998049ABA83F}"/>
              </a:ext>
            </a:extLst>
          </p:cNvPr>
          <p:cNvSpPr txBox="1"/>
          <p:nvPr/>
        </p:nvSpPr>
        <p:spPr>
          <a:xfrm>
            <a:off x="1888732" y="3191032"/>
            <a:ext cx="10800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AU" sz="1400" spc="-3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 Duration</a:t>
            </a:r>
            <a:endParaRPr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object 24">
            <a:extLst>
              <a:ext uri="{FF2B5EF4-FFF2-40B4-BE49-F238E27FC236}">
                <a16:creationId xmlns="" xmlns:a16="http://schemas.microsoft.com/office/drawing/2014/main" id="{BD73ABAA-DC1B-9D4C-8EFD-282ABD202421}"/>
              </a:ext>
            </a:extLst>
          </p:cNvPr>
          <p:cNvSpPr txBox="1"/>
          <p:nvPr/>
        </p:nvSpPr>
        <p:spPr>
          <a:xfrm>
            <a:off x="367633" y="2756875"/>
            <a:ext cx="1168899" cy="66242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5400" marR="5080" indent="-12700" algn="ctr">
              <a:lnSpc>
                <a:spcPct val="101200"/>
              </a:lnSpc>
              <a:spcBef>
                <a:spcPts val="80"/>
              </a:spcBef>
            </a:pPr>
            <a:r>
              <a:rPr lang="vi-VN" sz="1400" spc="-15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SMOTE</a:t>
            </a:r>
          </a:p>
          <a:p>
            <a:pPr marL="25400" marR="5080" indent="-12700" algn="ctr">
              <a:lnSpc>
                <a:spcPct val="101200"/>
              </a:lnSpc>
              <a:spcBef>
                <a:spcPts val="80"/>
              </a:spcBef>
            </a:pPr>
            <a:r>
              <a:rPr lang="vi-VN" sz="1400" spc="-15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Boostrap Target variable</a:t>
            </a:r>
            <a:endParaRPr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object 10">
            <a:extLst>
              <a:ext uri="{FF2B5EF4-FFF2-40B4-BE49-F238E27FC236}">
                <a16:creationId xmlns="" xmlns:a16="http://schemas.microsoft.com/office/drawing/2014/main" id="{F82AA793-9F00-B941-A6EB-C5EE9EDD48CB}"/>
              </a:ext>
            </a:extLst>
          </p:cNvPr>
          <p:cNvSpPr/>
          <p:nvPr/>
        </p:nvSpPr>
        <p:spPr>
          <a:xfrm>
            <a:off x="5380154" y="3777495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27">
            <a:extLst>
              <a:ext uri="{FF2B5EF4-FFF2-40B4-BE49-F238E27FC236}">
                <a16:creationId xmlns="" xmlns:a16="http://schemas.microsoft.com/office/drawing/2014/main" id="{3E881197-69C8-3145-BCD3-2A572D437832}"/>
              </a:ext>
            </a:extLst>
          </p:cNvPr>
          <p:cNvSpPr txBox="1"/>
          <p:nvPr/>
        </p:nvSpPr>
        <p:spPr>
          <a:xfrm>
            <a:off x="3093026" y="5192819"/>
            <a:ext cx="1128430" cy="382156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vi-VN" sz="2400" i="1" spc="120" baseline="-20833" dirty="0">
                <a:solidFill>
                  <a:srgbClr val="C84C2D"/>
                </a:solidFill>
                <a:latin typeface="Times New Roman"/>
                <a:cs typeface="Times New Roman"/>
              </a:rPr>
              <a:t>Sensitivity</a:t>
            </a:r>
            <a:endParaRPr sz="1100" dirty="0">
              <a:latin typeface="Times New Roman"/>
              <a:cs typeface="Times New Roman"/>
            </a:endParaRPr>
          </a:p>
        </p:txBody>
      </p:sp>
      <p:sp>
        <p:nvSpPr>
          <p:cNvPr id="69" name="object 28">
            <a:extLst>
              <a:ext uri="{FF2B5EF4-FFF2-40B4-BE49-F238E27FC236}">
                <a16:creationId xmlns="" xmlns:a16="http://schemas.microsoft.com/office/drawing/2014/main" id="{7063C206-938C-C740-9577-3BA5AC7A2553}"/>
              </a:ext>
            </a:extLst>
          </p:cNvPr>
          <p:cNvSpPr txBox="1"/>
          <p:nvPr/>
        </p:nvSpPr>
        <p:spPr>
          <a:xfrm>
            <a:off x="4088757" y="5279159"/>
            <a:ext cx="1392555" cy="336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1115" algn="ctr">
              <a:lnSpc>
                <a:spcPts val="2730"/>
              </a:lnSpc>
              <a:spcBef>
                <a:spcPts val="100"/>
              </a:spcBef>
            </a:pPr>
            <a:r>
              <a:rPr lang="vi-VN" sz="2000" b="1" spc="80" dirty="0">
                <a:solidFill>
                  <a:srgbClr val="5E5E5E"/>
                </a:solidFill>
                <a:latin typeface="Arial"/>
                <a:cs typeface="Arial"/>
              </a:rPr>
              <a:t>37.9%</a:t>
            </a:r>
            <a:endParaRPr lang="en-AU" sz="2000" dirty="0">
              <a:latin typeface="Arial"/>
              <a:cs typeface="Arial"/>
            </a:endParaRPr>
          </a:p>
        </p:txBody>
      </p:sp>
      <p:sp>
        <p:nvSpPr>
          <p:cNvPr id="71" name="object 28">
            <a:extLst>
              <a:ext uri="{FF2B5EF4-FFF2-40B4-BE49-F238E27FC236}">
                <a16:creationId xmlns="" xmlns:a16="http://schemas.microsoft.com/office/drawing/2014/main" id="{E95A9F89-C19B-7640-BF31-3C97BE9A113A}"/>
              </a:ext>
            </a:extLst>
          </p:cNvPr>
          <p:cNvSpPr txBox="1"/>
          <p:nvPr/>
        </p:nvSpPr>
        <p:spPr>
          <a:xfrm>
            <a:off x="4088756" y="5863878"/>
            <a:ext cx="1392555" cy="336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1115" algn="ctr">
              <a:lnSpc>
                <a:spcPts val="2730"/>
              </a:lnSpc>
              <a:spcBef>
                <a:spcPts val="100"/>
              </a:spcBef>
            </a:pPr>
            <a:r>
              <a:rPr lang="en-US" sz="2000" b="1" spc="80" dirty="0">
                <a:solidFill>
                  <a:srgbClr val="5E5E5E"/>
                </a:solidFill>
                <a:latin typeface="Arial"/>
                <a:cs typeface="Arial"/>
              </a:rPr>
              <a:t>29.9</a:t>
            </a:r>
            <a:r>
              <a:rPr sz="2000" b="1" spc="80" dirty="0">
                <a:solidFill>
                  <a:srgbClr val="5E5E5E"/>
                </a:solidFill>
                <a:latin typeface="Arial"/>
                <a:cs typeface="Arial"/>
              </a:rPr>
              <a:t>%</a:t>
            </a:r>
            <a:endParaRPr lang="en-AU" sz="2000" dirty="0">
              <a:latin typeface="Arial"/>
              <a:cs typeface="Arial"/>
            </a:endParaRPr>
          </a:p>
        </p:txBody>
      </p:sp>
      <p:sp>
        <p:nvSpPr>
          <p:cNvPr id="72" name="object 28">
            <a:extLst>
              <a:ext uri="{FF2B5EF4-FFF2-40B4-BE49-F238E27FC236}">
                <a16:creationId xmlns="" xmlns:a16="http://schemas.microsoft.com/office/drawing/2014/main" id="{181AA37F-8B19-D54A-AC11-64226AF9AFB4}"/>
              </a:ext>
            </a:extLst>
          </p:cNvPr>
          <p:cNvSpPr txBox="1"/>
          <p:nvPr/>
        </p:nvSpPr>
        <p:spPr>
          <a:xfrm>
            <a:off x="5485862" y="5838011"/>
            <a:ext cx="1392555" cy="336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1115" algn="ctr">
              <a:lnSpc>
                <a:spcPts val="2730"/>
              </a:lnSpc>
              <a:spcBef>
                <a:spcPts val="100"/>
              </a:spcBef>
            </a:pPr>
            <a:r>
              <a:rPr lang="vi-VN" sz="2000" b="1" spc="80" dirty="0">
                <a:solidFill>
                  <a:srgbClr val="5E5E5E"/>
                </a:solidFill>
                <a:latin typeface="Arial"/>
                <a:cs typeface="Arial"/>
              </a:rPr>
              <a:t>46.5</a:t>
            </a:r>
            <a:r>
              <a:rPr sz="2000" b="1" spc="80" dirty="0">
                <a:solidFill>
                  <a:srgbClr val="5E5E5E"/>
                </a:solidFill>
                <a:latin typeface="Arial"/>
                <a:cs typeface="Arial"/>
              </a:rPr>
              <a:t>%</a:t>
            </a:r>
            <a:endParaRPr lang="en-AU" sz="2000" dirty="0">
              <a:latin typeface="Arial"/>
              <a:cs typeface="Arial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="" xmlns:a16="http://schemas.microsoft.com/office/drawing/2014/main" id="{AF375F7D-1BF6-8349-9EFA-66BB02890703}"/>
              </a:ext>
            </a:extLst>
          </p:cNvPr>
          <p:cNvSpPr txBox="1"/>
          <p:nvPr/>
        </p:nvSpPr>
        <p:spPr>
          <a:xfrm>
            <a:off x="5345548" y="6256303"/>
            <a:ext cx="15985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Forest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="" xmlns:a16="http://schemas.microsoft.com/office/drawing/2014/main" id="{187CE22C-16A5-B449-B17B-DBE979DED707}"/>
              </a:ext>
            </a:extLst>
          </p:cNvPr>
          <p:cNvSpPr txBox="1"/>
          <p:nvPr/>
        </p:nvSpPr>
        <p:spPr>
          <a:xfrm>
            <a:off x="4395664" y="6256303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GLM</a:t>
            </a:r>
          </a:p>
        </p:txBody>
      </p:sp>
      <p:sp>
        <p:nvSpPr>
          <p:cNvPr id="77" name="object 27">
            <a:extLst>
              <a:ext uri="{FF2B5EF4-FFF2-40B4-BE49-F238E27FC236}">
                <a16:creationId xmlns="" xmlns:a16="http://schemas.microsoft.com/office/drawing/2014/main" id="{E63B20F1-AF9D-E147-A4EF-8285ACDB4BC1}"/>
              </a:ext>
            </a:extLst>
          </p:cNvPr>
          <p:cNvSpPr txBox="1"/>
          <p:nvPr/>
        </p:nvSpPr>
        <p:spPr>
          <a:xfrm>
            <a:off x="3106354" y="5760183"/>
            <a:ext cx="1128430" cy="382156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vi-VN" sz="2400" i="1" spc="120" baseline="-20833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rPr>
              <a:t>Precision</a:t>
            </a:r>
            <a:endParaRPr sz="1100" dirty="0">
              <a:solidFill>
                <a:schemeClr val="tx1">
                  <a:lumMod val="75000"/>
                  <a:lumOff val="2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78" name="object 28">
            <a:extLst>
              <a:ext uri="{FF2B5EF4-FFF2-40B4-BE49-F238E27FC236}">
                <a16:creationId xmlns="" xmlns:a16="http://schemas.microsoft.com/office/drawing/2014/main" id="{2CB2456C-855B-7846-9C79-FAA7CB29D263}"/>
              </a:ext>
            </a:extLst>
          </p:cNvPr>
          <p:cNvSpPr txBox="1"/>
          <p:nvPr/>
        </p:nvSpPr>
        <p:spPr>
          <a:xfrm>
            <a:off x="5481311" y="5279158"/>
            <a:ext cx="1392555" cy="336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1115" algn="ctr">
              <a:lnSpc>
                <a:spcPts val="2730"/>
              </a:lnSpc>
              <a:spcBef>
                <a:spcPts val="100"/>
              </a:spcBef>
            </a:pPr>
            <a:r>
              <a:rPr lang="vi-VN" sz="2000" b="1" spc="80" dirty="0">
                <a:solidFill>
                  <a:srgbClr val="5E5E5E"/>
                </a:solidFill>
                <a:latin typeface="Arial"/>
                <a:cs typeface="Arial"/>
              </a:rPr>
              <a:t>29.2</a:t>
            </a:r>
            <a:r>
              <a:rPr sz="2000" b="1" spc="80" dirty="0">
                <a:solidFill>
                  <a:srgbClr val="5E5E5E"/>
                </a:solidFill>
                <a:latin typeface="Arial"/>
                <a:cs typeface="Arial"/>
              </a:rPr>
              <a:t>%</a:t>
            </a:r>
            <a:endParaRPr lang="en-AU" sz="2000" dirty="0">
              <a:latin typeface="Arial"/>
              <a:cs typeface="Arial"/>
            </a:endParaRPr>
          </a:p>
        </p:txBody>
      </p:sp>
      <p:sp>
        <p:nvSpPr>
          <p:cNvPr id="38" name="object 30">
            <a:extLst>
              <a:ext uri="{FF2B5EF4-FFF2-40B4-BE49-F238E27FC236}">
                <a16:creationId xmlns="" xmlns:a16="http://schemas.microsoft.com/office/drawing/2014/main" id="{225B8526-766D-0242-93C8-C16B340D57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7633" y="81023"/>
            <a:ext cx="11604682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attempt </a:t>
            </a:r>
            <a:r>
              <a:rPr lang="vi-VN" sz="2400" b="1" dirty="0">
                <a:solidFill>
                  <a:srgbClr val="C84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numerical combination </a:t>
            </a: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test whether </a:t>
            </a:r>
            <a:r>
              <a:rPr lang="vi-V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interaction </a:t>
            </a:r>
            <a:r>
              <a:rPr lang="vi-V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 features </a:t>
            </a: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help inform the model. 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82A0788E-2095-7542-BD22-9D0C1507735E}"/>
              </a:ext>
            </a:extLst>
          </p:cNvPr>
          <p:cNvSpPr/>
          <p:nvPr/>
        </p:nvSpPr>
        <p:spPr>
          <a:xfrm>
            <a:off x="6366797" y="5136464"/>
            <a:ext cx="7986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AU" sz="1600" b="1" spc="100" dirty="0">
                <a:solidFill>
                  <a:srgbClr val="C84C2D"/>
                </a:solidFill>
                <a:latin typeface="Arial"/>
                <a:cs typeface="Arial"/>
              </a:rPr>
              <a:t>-6.4%</a:t>
            </a:r>
            <a:endParaRPr lang="en-AU" sz="1600" dirty="0">
              <a:latin typeface="Arial"/>
              <a:cs typeface="Arial"/>
            </a:endParaRPr>
          </a:p>
        </p:txBody>
      </p:sp>
      <p:sp>
        <p:nvSpPr>
          <p:cNvPr id="46" name="object 30">
            <a:extLst>
              <a:ext uri="{FF2B5EF4-FFF2-40B4-BE49-F238E27FC236}">
                <a16:creationId xmlns="" xmlns:a16="http://schemas.microsoft.com/office/drawing/2014/main" id="{C3CA1427-7B99-4E4E-B259-4D74362FBD5B}"/>
              </a:ext>
            </a:extLst>
          </p:cNvPr>
          <p:cNvSpPr txBox="1"/>
          <p:nvPr/>
        </p:nvSpPr>
        <p:spPr>
          <a:xfrm>
            <a:off x="6430507" y="5719801"/>
            <a:ext cx="67119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40" dirty="0">
                <a:solidFill>
                  <a:srgbClr val="008F00"/>
                </a:solidFill>
                <a:latin typeface="Arial"/>
                <a:cs typeface="Arial"/>
              </a:rPr>
              <a:t>+</a:t>
            </a:r>
            <a:r>
              <a:rPr lang="vi-VN" sz="1600" b="1" spc="40" dirty="0">
                <a:solidFill>
                  <a:srgbClr val="008F00"/>
                </a:solidFill>
                <a:latin typeface="Arial"/>
                <a:cs typeface="Arial"/>
              </a:rPr>
              <a:t>6.0</a:t>
            </a:r>
            <a:r>
              <a:rPr sz="1600" b="1" spc="40" dirty="0">
                <a:solidFill>
                  <a:srgbClr val="008F00"/>
                </a:solidFill>
                <a:latin typeface="Arial"/>
                <a:cs typeface="Arial"/>
              </a:rPr>
              <a:t>%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9" name="object 10">
            <a:extLst>
              <a:ext uri="{FF2B5EF4-FFF2-40B4-BE49-F238E27FC236}">
                <a16:creationId xmlns="" xmlns:a16="http://schemas.microsoft.com/office/drawing/2014/main" id="{C0D75216-F781-3843-8C59-BBEA96C79348}"/>
              </a:ext>
            </a:extLst>
          </p:cNvPr>
          <p:cNvSpPr/>
          <p:nvPr/>
        </p:nvSpPr>
        <p:spPr>
          <a:xfrm>
            <a:off x="9785463" y="3764723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E02E7031-4BC5-A543-ADBE-EDC399F6EB29}"/>
              </a:ext>
            </a:extLst>
          </p:cNvPr>
          <p:cNvSpPr/>
          <p:nvPr/>
        </p:nvSpPr>
        <p:spPr>
          <a:xfrm>
            <a:off x="8794499" y="4194827"/>
            <a:ext cx="20056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C84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Numerical combination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642EBDD3-F13C-6D47-BBC3-771CC593A218}"/>
              </a:ext>
            </a:extLst>
          </p:cNvPr>
          <p:cNvSpPr/>
          <p:nvPr/>
        </p:nvSpPr>
        <p:spPr>
          <a:xfrm>
            <a:off x="4988653" y="5113470"/>
            <a:ext cx="8290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AU" b="1" spc="100" dirty="0">
                <a:solidFill>
                  <a:srgbClr val="C84C2D"/>
                </a:solidFill>
                <a:latin typeface="Arial"/>
                <a:cs typeface="Arial"/>
              </a:rPr>
              <a:t>-</a:t>
            </a:r>
            <a:r>
              <a:rPr lang="en-AU" sz="1600" b="1" spc="100" dirty="0">
                <a:solidFill>
                  <a:srgbClr val="C84C2D"/>
                </a:solidFill>
                <a:latin typeface="Arial"/>
                <a:cs typeface="Arial"/>
              </a:rPr>
              <a:t>0.3</a:t>
            </a:r>
            <a:r>
              <a:rPr lang="en-AU" b="1" spc="100" dirty="0">
                <a:solidFill>
                  <a:srgbClr val="C84C2D"/>
                </a:solidFill>
                <a:latin typeface="Arial"/>
                <a:cs typeface="Arial"/>
              </a:rPr>
              <a:t>%</a:t>
            </a:r>
            <a:endParaRPr lang="en-AU" dirty="0">
              <a:latin typeface="Arial"/>
              <a:cs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2DB02CAB-A53F-7049-B521-B0AD4D285973}"/>
              </a:ext>
            </a:extLst>
          </p:cNvPr>
          <p:cNvSpPr/>
          <p:nvPr/>
        </p:nvSpPr>
        <p:spPr>
          <a:xfrm>
            <a:off x="4980280" y="5712719"/>
            <a:ext cx="8290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AU" b="1" spc="100" dirty="0">
                <a:solidFill>
                  <a:srgbClr val="C84C2D"/>
                </a:solidFill>
                <a:latin typeface="Arial"/>
                <a:cs typeface="Arial"/>
              </a:rPr>
              <a:t>-</a:t>
            </a:r>
            <a:r>
              <a:rPr lang="en-AU" sz="1600" b="1" spc="100" dirty="0">
                <a:solidFill>
                  <a:srgbClr val="C84C2D"/>
                </a:solidFill>
                <a:latin typeface="Arial"/>
                <a:cs typeface="Arial"/>
              </a:rPr>
              <a:t>0.1</a:t>
            </a:r>
            <a:r>
              <a:rPr lang="en-AU" b="1" spc="100" dirty="0">
                <a:solidFill>
                  <a:srgbClr val="C84C2D"/>
                </a:solidFill>
                <a:latin typeface="Arial"/>
                <a:cs typeface="Arial"/>
              </a:rPr>
              <a:t>%</a:t>
            </a:r>
            <a:endParaRPr lang="en-AU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88161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6774041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object 3"/>
          <p:cNvSpPr/>
          <p:nvPr/>
        </p:nvSpPr>
        <p:spPr>
          <a:xfrm>
            <a:off x="0" y="962875"/>
            <a:ext cx="6639559" cy="0"/>
          </a:xfrm>
          <a:custGeom>
            <a:avLst/>
            <a:gdLst/>
            <a:ahLst/>
            <a:cxnLst/>
            <a:rect l="l" t="t" r="r" b="b"/>
            <a:pathLst>
              <a:path w="6639559">
                <a:moveTo>
                  <a:pt x="0" y="0"/>
                </a:moveTo>
                <a:lnTo>
                  <a:pt x="6638963" y="0"/>
                </a:lnTo>
              </a:path>
            </a:pathLst>
          </a:custGeom>
          <a:ln w="889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621795" y="787615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19">
                <a:moveTo>
                  <a:pt x="0" y="0"/>
                </a:moveTo>
                <a:lnTo>
                  <a:pt x="0" y="350520"/>
                </a:lnTo>
                <a:lnTo>
                  <a:pt x="350520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38962" y="962875"/>
            <a:ext cx="5027295" cy="0"/>
          </a:xfrm>
          <a:custGeom>
            <a:avLst/>
            <a:gdLst/>
            <a:ahLst/>
            <a:cxnLst/>
            <a:rect l="l" t="t" r="r" b="b"/>
            <a:pathLst>
              <a:path w="5027295">
                <a:moveTo>
                  <a:pt x="0" y="0"/>
                </a:moveTo>
                <a:lnTo>
                  <a:pt x="4982819" y="0"/>
                </a:lnTo>
                <a:lnTo>
                  <a:pt x="5027269" y="0"/>
                </a:lnTo>
              </a:path>
            </a:pathLst>
          </a:custGeom>
          <a:ln w="889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621782" y="787615"/>
            <a:ext cx="351155" cy="350520"/>
          </a:xfrm>
          <a:custGeom>
            <a:avLst/>
            <a:gdLst/>
            <a:ahLst/>
            <a:cxnLst/>
            <a:rect l="l" t="t" r="r" b="b"/>
            <a:pathLst>
              <a:path w="351154" h="350519">
                <a:moveTo>
                  <a:pt x="0" y="0"/>
                </a:moveTo>
                <a:lnTo>
                  <a:pt x="0" y="350520"/>
                </a:lnTo>
                <a:lnTo>
                  <a:pt x="350532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2182" y="3776598"/>
            <a:ext cx="11890375" cy="0"/>
          </a:xfrm>
          <a:custGeom>
            <a:avLst/>
            <a:gdLst/>
            <a:ahLst/>
            <a:cxnLst/>
            <a:rect l="l" t="t" r="r" b="b"/>
            <a:pathLst>
              <a:path w="11890375">
                <a:moveTo>
                  <a:pt x="0" y="0"/>
                </a:moveTo>
                <a:lnTo>
                  <a:pt x="11889817" y="0"/>
                </a:lnTo>
              </a:path>
            </a:pathLst>
          </a:custGeom>
          <a:ln w="381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847027" y="343508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309812" y="343508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797339" y="3776597"/>
            <a:ext cx="2394662" cy="45719"/>
          </a:xfrm>
          <a:custGeom>
            <a:avLst/>
            <a:gdLst/>
            <a:ahLst/>
            <a:cxnLst/>
            <a:rect l="l" t="t" r="r" b="b"/>
            <a:pathLst>
              <a:path w="9657080">
                <a:moveTo>
                  <a:pt x="0" y="0"/>
                </a:moveTo>
                <a:lnTo>
                  <a:pt x="9656800" y="0"/>
                </a:lnTo>
              </a:path>
            </a:pathLst>
          </a:custGeom>
          <a:ln w="38100">
            <a:solidFill>
              <a:srgbClr val="C84C2C"/>
            </a:solidFill>
          </a:ln>
        </p:spPr>
        <p:txBody>
          <a:bodyPr wrap="square" lIns="0" tIns="0" rIns="0" bIns="0" rtlCol="0"/>
          <a:lstStyle/>
          <a:p>
            <a:endParaRPr dirty="0">
              <a:highlight>
                <a:srgbClr val="C84C2C"/>
              </a:highlight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293494"/>
            <a:ext cx="302260" cy="5045075"/>
          </a:xfrm>
          <a:custGeom>
            <a:avLst/>
            <a:gdLst/>
            <a:ahLst/>
            <a:cxnLst/>
            <a:rect l="l" t="t" r="r" b="b"/>
            <a:pathLst>
              <a:path w="302260" h="5045075">
                <a:moveTo>
                  <a:pt x="0" y="0"/>
                </a:moveTo>
                <a:lnTo>
                  <a:pt x="302182" y="0"/>
                </a:lnTo>
                <a:lnTo>
                  <a:pt x="302182" y="5044762"/>
                </a:lnTo>
                <a:lnTo>
                  <a:pt x="0" y="5044762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-8254" y="4627549"/>
            <a:ext cx="237490" cy="782955"/>
          </a:xfrm>
          <a:prstGeom prst="rect">
            <a:avLst/>
          </a:prstGeom>
        </p:spPr>
        <p:txBody>
          <a:bodyPr vert="vert270" wrap="square" lIns="0" tIns="8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Rejected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-8254" y="1819020"/>
            <a:ext cx="237490" cy="835660"/>
          </a:xfrm>
          <a:prstGeom prst="rect">
            <a:avLst/>
          </a:prstGeom>
        </p:spPr>
        <p:txBody>
          <a:bodyPr vert="vert270" wrap="square" lIns="0" tIns="8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1400" b="1" spc="5" dirty="0">
                <a:solidFill>
                  <a:srgbClr val="FFFFFF"/>
                </a:solidFill>
                <a:latin typeface="Arial"/>
                <a:cs typeface="Arial"/>
              </a:rPr>
              <a:t>Accepted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41" name="object 17">
            <a:extLst>
              <a:ext uri="{FF2B5EF4-FFF2-40B4-BE49-F238E27FC236}">
                <a16:creationId xmlns="" xmlns:a16="http://schemas.microsoft.com/office/drawing/2014/main" id="{67FC8688-8631-294D-BDF6-47317D882D0C}"/>
              </a:ext>
            </a:extLst>
          </p:cNvPr>
          <p:cNvSpPr txBox="1"/>
          <p:nvPr/>
        </p:nvSpPr>
        <p:spPr>
          <a:xfrm>
            <a:off x="4795704" y="4194827"/>
            <a:ext cx="11689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vi-VN" sz="1400" dirty="0">
                <a:solidFill>
                  <a:srgbClr val="C84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 Days</a:t>
            </a:r>
            <a:endParaRPr sz="1400" dirty="0">
              <a:solidFill>
                <a:srgbClr val="C84C2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60D7DBE0-D853-364A-BD2D-2D5ECF2FEB92}"/>
              </a:ext>
            </a:extLst>
          </p:cNvPr>
          <p:cNvSpPr txBox="1"/>
          <p:nvPr/>
        </p:nvSpPr>
        <p:spPr>
          <a:xfrm>
            <a:off x="6022572" y="2680636"/>
            <a:ext cx="16404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variables “Total Number Contact”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4E961DFA-1B2B-474E-AE05-9A73FD79ED77}"/>
              </a:ext>
            </a:extLst>
          </p:cNvPr>
          <p:cNvSpPr txBox="1"/>
          <p:nvPr/>
        </p:nvSpPr>
        <p:spPr>
          <a:xfrm>
            <a:off x="7503903" y="2680636"/>
            <a:ext cx="16404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Clustering customer related variables</a:t>
            </a:r>
          </a:p>
        </p:txBody>
      </p:sp>
      <p:sp>
        <p:nvSpPr>
          <p:cNvPr id="49" name="object 8">
            <a:extLst>
              <a:ext uri="{FF2B5EF4-FFF2-40B4-BE49-F238E27FC236}">
                <a16:creationId xmlns="" xmlns:a16="http://schemas.microsoft.com/office/drawing/2014/main" id="{03EB0C79-E20C-C241-AD3C-3E21BD4B907F}"/>
              </a:ext>
            </a:extLst>
          </p:cNvPr>
          <p:cNvSpPr/>
          <p:nvPr/>
        </p:nvSpPr>
        <p:spPr>
          <a:xfrm>
            <a:off x="995917" y="3435085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9">
            <a:extLst>
              <a:ext uri="{FF2B5EF4-FFF2-40B4-BE49-F238E27FC236}">
                <a16:creationId xmlns="" xmlns:a16="http://schemas.microsoft.com/office/drawing/2014/main" id="{AFF3F74A-DC0F-7A4B-90BD-FDC4A32BD98C}"/>
              </a:ext>
            </a:extLst>
          </p:cNvPr>
          <p:cNvSpPr/>
          <p:nvPr/>
        </p:nvSpPr>
        <p:spPr>
          <a:xfrm>
            <a:off x="2458694" y="3435085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10">
            <a:extLst>
              <a:ext uri="{FF2B5EF4-FFF2-40B4-BE49-F238E27FC236}">
                <a16:creationId xmlns="" xmlns:a16="http://schemas.microsoft.com/office/drawing/2014/main" id="{C544F1F3-840E-5F4F-B9BD-8DA8B1E7E6FF}"/>
              </a:ext>
            </a:extLst>
          </p:cNvPr>
          <p:cNvSpPr/>
          <p:nvPr/>
        </p:nvSpPr>
        <p:spPr>
          <a:xfrm>
            <a:off x="3921468" y="3435089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18">
            <a:extLst>
              <a:ext uri="{FF2B5EF4-FFF2-40B4-BE49-F238E27FC236}">
                <a16:creationId xmlns="" xmlns:a16="http://schemas.microsoft.com/office/drawing/2014/main" id="{D5BE5985-BF32-534C-8891-B9563BCF9842}"/>
              </a:ext>
            </a:extLst>
          </p:cNvPr>
          <p:cNvSpPr txBox="1"/>
          <p:nvPr/>
        </p:nvSpPr>
        <p:spPr>
          <a:xfrm>
            <a:off x="3381468" y="2975589"/>
            <a:ext cx="10800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AU" sz="1400" spc="-3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weekdays</a:t>
            </a:r>
            <a:endParaRPr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object 18">
            <a:extLst>
              <a:ext uri="{FF2B5EF4-FFF2-40B4-BE49-F238E27FC236}">
                <a16:creationId xmlns="" xmlns:a16="http://schemas.microsoft.com/office/drawing/2014/main" id="{CA27FE60-DCEB-0E45-9380-998049ABA83F}"/>
              </a:ext>
            </a:extLst>
          </p:cNvPr>
          <p:cNvSpPr txBox="1"/>
          <p:nvPr/>
        </p:nvSpPr>
        <p:spPr>
          <a:xfrm>
            <a:off x="1888732" y="3191032"/>
            <a:ext cx="10800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AU" sz="1400" spc="-3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 Duration</a:t>
            </a:r>
            <a:endParaRPr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object 24">
            <a:extLst>
              <a:ext uri="{FF2B5EF4-FFF2-40B4-BE49-F238E27FC236}">
                <a16:creationId xmlns="" xmlns:a16="http://schemas.microsoft.com/office/drawing/2014/main" id="{BD73ABAA-DC1B-9D4C-8EFD-282ABD202421}"/>
              </a:ext>
            </a:extLst>
          </p:cNvPr>
          <p:cNvSpPr txBox="1"/>
          <p:nvPr/>
        </p:nvSpPr>
        <p:spPr>
          <a:xfrm>
            <a:off x="367633" y="2756875"/>
            <a:ext cx="1168899" cy="66242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5400" marR="5080" indent="-12700" algn="ctr">
              <a:lnSpc>
                <a:spcPct val="101200"/>
              </a:lnSpc>
              <a:spcBef>
                <a:spcPts val="80"/>
              </a:spcBef>
            </a:pPr>
            <a:r>
              <a:rPr lang="vi-VN" sz="1400" spc="-15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SMOTE</a:t>
            </a:r>
          </a:p>
          <a:p>
            <a:pPr marL="25400" marR="5080" indent="-12700" algn="ctr">
              <a:lnSpc>
                <a:spcPct val="101200"/>
              </a:lnSpc>
              <a:spcBef>
                <a:spcPts val="80"/>
              </a:spcBef>
            </a:pPr>
            <a:r>
              <a:rPr lang="vi-VN" sz="1400" spc="-15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Boostrap Target variable</a:t>
            </a:r>
            <a:endParaRPr sz="1400" dirty="0">
              <a:solidFill>
                <a:schemeClr val="accent6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object 10">
            <a:extLst>
              <a:ext uri="{FF2B5EF4-FFF2-40B4-BE49-F238E27FC236}">
                <a16:creationId xmlns="" xmlns:a16="http://schemas.microsoft.com/office/drawing/2014/main" id="{F82AA793-9F00-B941-A6EB-C5EE9EDD48CB}"/>
              </a:ext>
            </a:extLst>
          </p:cNvPr>
          <p:cNvSpPr/>
          <p:nvPr/>
        </p:nvSpPr>
        <p:spPr>
          <a:xfrm>
            <a:off x="5380154" y="3777495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0">
            <a:extLst>
              <a:ext uri="{FF2B5EF4-FFF2-40B4-BE49-F238E27FC236}">
                <a16:creationId xmlns="" xmlns:a16="http://schemas.microsoft.com/office/drawing/2014/main" id="{225B8526-766D-0242-93C8-C16B340D57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7633" y="81023"/>
            <a:ext cx="11604682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attempt </a:t>
            </a:r>
            <a:r>
              <a:rPr lang="vi-VN" sz="2400" b="1" dirty="0">
                <a:solidFill>
                  <a:srgbClr val="C84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numerical combination </a:t>
            </a: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test whether </a:t>
            </a:r>
            <a:r>
              <a:rPr lang="vi-V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interaction </a:t>
            </a:r>
            <a:r>
              <a:rPr lang="vi-V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 features </a:t>
            </a: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help inform the model. 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object 10">
            <a:extLst>
              <a:ext uri="{FF2B5EF4-FFF2-40B4-BE49-F238E27FC236}">
                <a16:creationId xmlns="" xmlns:a16="http://schemas.microsoft.com/office/drawing/2014/main" id="{C0D75216-F781-3843-8C59-BBEA96C79348}"/>
              </a:ext>
            </a:extLst>
          </p:cNvPr>
          <p:cNvSpPr/>
          <p:nvPr/>
        </p:nvSpPr>
        <p:spPr>
          <a:xfrm>
            <a:off x="9785463" y="3764723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E02E7031-4BC5-A543-ADBE-EDC399F6EB29}"/>
              </a:ext>
            </a:extLst>
          </p:cNvPr>
          <p:cNvSpPr/>
          <p:nvPr/>
        </p:nvSpPr>
        <p:spPr>
          <a:xfrm>
            <a:off x="8794499" y="4194827"/>
            <a:ext cx="200567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rgbClr val="C84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Numerical combination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01301BDB-3A43-7E49-9E00-0032095CFF0D}"/>
              </a:ext>
            </a:extLst>
          </p:cNvPr>
          <p:cNvSpPr/>
          <p:nvPr/>
        </p:nvSpPr>
        <p:spPr>
          <a:xfrm>
            <a:off x="10859934" y="4200493"/>
            <a:ext cx="7130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400" spc="-15" dirty="0">
                <a:solidFill>
                  <a:srgbClr val="C84C2C"/>
                </a:solidFill>
                <a:cs typeface="Arial" panose="020B0604020202020204" pitchFamily="34" charset="0"/>
              </a:rPr>
              <a:t>Tuning</a:t>
            </a:r>
            <a:endParaRPr lang="en-US" sz="1400" dirty="0">
              <a:solidFill>
                <a:srgbClr val="C84C2C"/>
              </a:solidFill>
            </a:endParaRPr>
          </a:p>
        </p:txBody>
      </p:sp>
      <p:sp>
        <p:nvSpPr>
          <p:cNvPr id="42" name="object 10">
            <a:extLst>
              <a:ext uri="{FF2B5EF4-FFF2-40B4-BE49-F238E27FC236}">
                <a16:creationId xmlns="" xmlns:a16="http://schemas.microsoft.com/office/drawing/2014/main" id="{8619D7FE-8893-6640-9BF0-0D60ACBC0048}"/>
              </a:ext>
            </a:extLst>
          </p:cNvPr>
          <p:cNvSpPr/>
          <p:nvPr/>
        </p:nvSpPr>
        <p:spPr>
          <a:xfrm>
            <a:off x="11254433" y="3776598"/>
            <a:ext cx="0" cy="350520"/>
          </a:xfrm>
          <a:custGeom>
            <a:avLst/>
            <a:gdLst/>
            <a:ahLst/>
            <a:cxnLst/>
            <a:rect l="l" t="t" r="r" b="b"/>
            <a:pathLst>
              <a:path h="350520">
                <a:moveTo>
                  <a:pt x="0" y="0"/>
                </a:moveTo>
                <a:lnTo>
                  <a:pt x="0" y="350520"/>
                </a:lnTo>
              </a:path>
            </a:pathLst>
          </a:custGeom>
          <a:ln w="38100">
            <a:solidFill>
              <a:srgbClr val="C84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7" name="Group 46">
            <a:extLst>
              <a:ext uri="{FF2B5EF4-FFF2-40B4-BE49-F238E27FC236}">
                <a16:creationId xmlns="" xmlns:a16="http://schemas.microsoft.com/office/drawing/2014/main" id="{ED93D507-0764-4044-B16F-125E34A55244}"/>
              </a:ext>
            </a:extLst>
          </p:cNvPr>
          <p:cNvGrpSpPr/>
          <p:nvPr/>
        </p:nvGrpSpPr>
        <p:grpSpPr>
          <a:xfrm>
            <a:off x="4901857" y="5374939"/>
            <a:ext cx="2388286" cy="1402038"/>
            <a:chOff x="3093026" y="5192819"/>
            <a:chExt cx="2388286" cy="1402038"/>
          </a:xfrm>
        </p:grpSpPr>
        <p:sp>
          <p:nvSpPr>
            <p:cNvPr id="48" name="object 27">
              <a:extLst>
                <a:ext uri="{FF2B5EF4-FFF2-40B4-BE49-F238E27FC236}">
                  <a16:creationId xmlns="" xmlns:a16="http://schemas.microsoft.com/office/drawing/2014/main" id="{B1DF2698-AEC5-3E4A-9CFC-489C54213C39}"/>
                </a:ext>
              </a:extLst>
            </p:cNvPr>
            <p:cNvSpPr txBox="1"/>
            <p:nvPr/>
          </p:nvSpPr>
          <p:spPr>
            <a:xfrm>
              <a:off x="3093026" y="5192819"/>
              <a:ext cx="1128430" cy="382156"/>
            </a:xfrm>
            <a:prstGeom prst="rect">
              <a:avLst/>
            </a:prstGeom>
          </p:spPr>
          <p:txBody>
            <a:bodyPr vert="horz" wrap="square" lIns="0" tIns="12700" rIns="0" bIns="0" rtlCol="0" anchor="ctr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vi-VN" sz="2400" i="1" spc="120" baseline="-20833" dirty="0">
                  <a:solidFill>
                    <a:srgbClr val="C84C2D"/>
                  </a:solidFill>
                  <a:latin typeface="Times New Roman"/>
                  <a:cs typeface="Times New Roman"/>
                </a:rPr>
                <a:t>Sensitivity</a:t>
              </a:r>
              <a:endParaRPr sz="1100" dirty="0">
                <a:latin typeface="Times New Roman"/>
                <a:cs typeface="Times New Roman"/>
              </a:endParaRPr>
            </a:p>
          </p:txBody>
        </p:sp>
        <p:sp>
          <p:nvSpPr>
            <p:cNvPr id="55" name="object 28">
              <a:extLst>
                <a:ext uri="{FF2B5EF4-FFF2-40B4-BE49-F238E27FC236}">
                  <a16:creationId xmlns="" xmlns:a16="http://schemas.microsoft.com/office/drawing/2014/main" id="{C25D58EA-7A37-B74C-A208-43E080456B15}"/>
                </a:ext>
              </a:extLst>
            </p:cNvPr>
            <p:cNvSpPr txBox="1"/>
            <p:nvPr/>
          </p:nvSpPr>
          <p:spPr>
            <a:xfrm>
              <a:off x="4088757" y="5279159"/>
              <a:ext cx="1392555" cy="3366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31115" algn="ctr">
                <a:lnSpc>
                  <a:spcPts val="2730"/>
                </a:lnSpc>
                <a:spcBef>
                  <a:spcPts val="100"/>
                </a:spcBef>
              </a:pPr>
              <a:r>
                <a:rPr lang="vi-VN"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38.2%</a:t>
              </a:r>
              <a:endParaRPr lang="en-AU" sz="2000" dirty="0">
                <a:latin typeface="Arial"/>
                <a:cs typeface="Arial"/>
              </a:endParaRPr>
            </a:p>
          </p:txBody>
        </p:sp>
        <p:sp>
          <p:nvSpPr>
            <p:cNvPr id="57" name="object 28">
              <a:extLst>
                <a:ext uri="{FF2B5EF4-FFF2-40B4-BE49-F238E27FC236}">
                  <a16:creationId xmlns="" xmlns:a16="http://schemas.microsoft.com/office/drawing/2014/main" id="{E87228CD-CD2B-3146-969D-22CD14608B24}"/>
                </a:ext>
              </a:extLst>
            </p:cNvPr>
            <p:cNvSpPr txBox="1"/>
            <p:nvPr/>
          </p:nvSpPr>
          <p:spPr>
            <a:xfrm>
              <a:off x="4088756" y="5863878"/>
              <a:ext cx="1392555" cy="3366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31115" algn="ctr">
                <a:lnSpc>
                  <a:spcPts val="2730"/>
                </a:lnSpc>
                <a:spcBef>
                  <a:spcPts val="100"/>
                </a:spcBef>
              </a:pPr>
              <a:r>
                <a:rPr lang="vi-VN"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30.0</a:t>
              </a:r>
              <a:r>
                <a:rPr sz="2000" b="1" spc="80" dirty="0">
                  <a:solidFill>
                    <a:srgbClr val="5E5E5E"/>
                  </a:solidFill>
                  <a:latin typeface="Arial"/>
                  <a:cs typeface="Arial"/>
                </a:rPr>
                <a:t>%</a:t>
              </a:r>
              <a:endParaRPr lang="en-AU" sz="2000" dirty="0">
                <a:latin typeface="Arial"/>
                <a:cs typeface="Arial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="" xmlns:a16="http://schemas.microsoft.com/office/drawing/2014/main" id="{9D6E16CB-E013-8B44-BDCD-B0330905F15E}"/>
                </a:ext>
              </a:extLst>
            </p:cNvPr>
            <p:cNvSpPr txBox="1"/>
            <p:nvPr/>
          </p:nvSpPr>
          <p:spPr>
            <a:xfrm>
              <a:off x="4395664" y="6256303"/>
              <a:ext cx="6303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GLM</a:t>
              </a:r>
            </a:p>
          </p:txBody>
        </p:sp>
        <p:sp>
          <p:nvSpPr>
            <p:cNvPr id="61" name="object 27">
              <a:extLst>
                <a:ext uri="{FF2B5EF4-FFF2-40B4-BE49-F238E27FC236}">
                  <a16:creationId xmlns="" xmlns:a16="http://schemas.microsoft.com/office/drawing/2014/main" id="{B9ECA14A-DFB0-0245-A6BD-65105F7477E1}"/>
                </a:ext>
              </a:extLst>
            </p:cNvPr>
            <p:cNvSpPr txBox="1"/>
            <p:nvPr/>
          </p:nvSpPr>
          <p:spPr>
            <a:xfrm>
              <a:off x="3106354" y="5760183"/>
              <a:ext cx="1128430" cy="382156"/>
            </a:xfrm>
            <a:prstGeom prst="rect">
              <a:avLst/>
            </a:prstGeom>
          </p:spPr>
          <p:txBody>
            <a:bodyPr vert="horz" wrap="square" lIns="0" tIns="12700" rIns="0" bIns="0" rtlCol="0" anchor="ctr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lang="vi-VN" sz="2400" i="1" spc="120" baseline="-20833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/>
                  <a:cs typeface="Times New Roman"/>
                </a:rPr>
                <a:t>Precision</a:t>
              </a:r>
              <a:endParaRPr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055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bject 7">
            <a:extLst>
              <a:ext uri="{FF2B5EF4-FFF2-40B4-BE49-F238E27FC236}">
                <a16:creationId xmlns="" xmlns:a16="http://schemas.microsoft.com/office/drawing/2014/main" id="{E9E9FFE8-BF72-9A47-A2EE-CAE7C0CFB7CB}"/>
              </a:ext>
            </a:extLst>
          </p:cNvPr>
          <p:cNvSpPr/>
          <p:nvPr/>
        </p:nvSpPr>
        <p:spPr>
          <a:xfrm flipV="1">
            <a:off x="302182" y="3730879"/>
            <a:ext cx="9554337" cy="45719"/>
          </a:xfrm>
          <a:custGeom>
            <a:avLst/>
            <a:gdLst/>
            <a:ahLst/>
            <a:cxnLst/>
            <a:rect l="l" t="t" r="r" b="b"/>
            <a:pathLst>
              <a:path w="11890375">
                <a:moveTo>
                  <a:pt x="0" y="0"/>
                </a:moveTo>
                <a:lnTo>
                  <a:pt x="11889817" y="0"/>
                </a:lnTo>
              </a:path>
            </a:pathLst>
          </a:custGeom>
          <a:ln w="381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962875"/>
            <a:ext cx="6639559" cy="0"/>
          </a:xfrm>
          <a:custGeom>
            <a:avLst/>
            <a:gdLst/>
            <a:ahLst/>
            <a:cxnLst/>
            <a:rect l="l" t="t" r="r" b="b"/>
            <a:pathLst>
              <a:path w="6639559">
                <a:moveTo>
                  <a:pt x="0" y="0"/>
                </a:moveTo>
                <a:lnTo>
                  <a:pt x="6638963" y="0"/>
                </a:lnTo>
              </a:path>
            </a:pathLst>
          </a:custGeom>
          <a:ln w="889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621795" y="787615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19">
                <a:moveTo>
                  <a:pt x="0" y="0"/>
                </a:moveTo>
                <a:lnTo>
                  <a:pt x="0" y="350520"/>
                </a:lnTo>
                <a:lnTo>
                  <a:pt x="350520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38962" y="962875"/>
            <a:ext cx="5027295" cy="0"/>
          </a:xfrm>
          <a:custGeom>
            <a:avLst/>
            <a:gdLst/>
            <a:ahLst/>
            <a:cxnLst/>
            <a:rect l="l" t="t" r="r" b="b"/>
            <a:pathLst>
              <a:path w="5027295">
                <a:moveTo>
                  <a:pt x="0" y="0"/>
                </a:moveTo>
                <a:lnTo>
                  <a:pt x="4982819" y="0"/>
                </a:lnTo>
                <a:lnTo>
                  <a:pt x="5027269" y="0"/>
                </a:lnTo>
              </a:path>
            </a:pathLst>
          </a:custGeom>
          <a:ln w="889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621782" y="787615"/>
            <a:ext cx="351155" cy="350520"/>
          </a:xfrm>
          <a:custGeom>
            <a:avLst/>
            <a:gdLst/>
            <a:ahLst/>
            <a:cxnLst/>
            <a:rect l="l" t="t" r="r" b="b"/>
            <a:pathLst>
              <a:path w="351154" h="350519">
                <a:moveTo>
                  <a:pt x="0" y="0"/>
                </a:moveTo>
                <a:lnTo>
                  <a:pt x="0" y="350520"/>
                </a:lnTo>
                <a:lnTo>
                  <a:pt x="350532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0" y="1293494"/>
            <a:ext cx="302260" cy="5045075"/>
          </a:xfrm>
          <a:custGeom>
            <a:avLst/>
            <a:gdLst/>
            <a:ahLst/>
            <a:cxnLst/>
            <a:rect l="l" t="t" r="r" b="b"/>
            <a:pathLst>
              <a:path w="302260" h="5045075">
                <a:moveTo>
                  <a:pt x="0" y="0"/>
                </a:moveTo>
                <a:lnTo>
                  <a:pt x="302182" y="0"/>
                </a:lnTo>
                <a:lnTo>
                  <a:pt x="302182" y="5044762"/>
                </a:lnTo>
                <a:lnTo>
                  <a:pt x="0" y="5044762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-8254" y="4627549"/>
            <a:ext cx="237490" cy="782955"/>
          </a:xfrm>
          <a:prstGeom prst="rect">
            <a:avLst/>
          </a:prstGeom>
        </p:spPr>
        <p:txBody>
          <a:bodyPr vert="vert270" wrap="square" lIns="0" tIns="8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1400" b="1" dirty="0">
                <a:solidFill>
                  <a:srgbClr val="FFFFFF"/>
                </a:solidFill>
                <a:latin typeface="Arial"/>
                <a:cs typeface="Arial"/>
              </a:rPr>
              <a:t>Rejected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-8254" y="1819020"/>
            <a:ext cx="237490" cy="835660"/>
          </a:xfrm>
          <a:prstGeom prst="rect">
            <a:avLst/>
          </a:prstGeom>
        </p:spPr>
        <p:txBody>
          <a:bodyPr vert="vert270" wrap="square" lIns="0" tIns="8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"/>
              </a:spcBef>
            </a:pPr>
            <a:r>
              <a:rPr sz="1400" b="1" spc="5" dirty="0">
                <a:solidFill>
                  <a:srgbClr val="FFFFFF"/>
                </a:solidFill>
                <a:latin typeface="Arial"/>
                <a:cs typeface="Arial"/>
              </a:rPr>
              <a:t>Accepted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38" name="object 30">
            <a:extLst>
              <a:ext uri="{FF2B5EF4-FFF2-40B4-BE49-F238E27FC236}">
                <a16:creationId xmlns="" xmlns:a16="http://schemas.microsoft.com/office/drawing/2014/main" id="{225B8526-766D-0242-93C8-C16B340D57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7633" y="81023"/>
            <a:ext cx="11604682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feature engineering and comparing all the models, we choose the one with the highest sensitivity on our holdout </a:t>
            </a:r>
            <a:endParaRPr sz="24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9" name="Picture 38" descr="A screenshot of a cell phone&#10;&#10;Description automatically generated">
            <a:hlinkClick r:id="rId2"/>
            <a:extLst>
              <a:ext uri="{FF2B5EF4-FFF2-40B4-BE49-F238E27FC236}">
                <a16:creationId xmlns="" xmlns:a16="http://schemas.microsoft.com/office/drawing/2014/main" id="{B279DBDB-3133-604D-B988-60222CEA7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260" y="1091219"/>
            <a:ext cx="8431481" cy="517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731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393700" y="206809"/>
            <a:ext cx="1060285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3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sz="3600" spc="-38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spc="-17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followed</a:t>
            </a:r>
            <a:r>
              <a:rPr sz="3600" spc="-38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3600" spc="-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spc="-170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sz="3600" spc="-170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-steps</a:t>
            </a:r>
            <a:r>
              <a:rPr sz="3600" spc="-385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spc="-175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approach</a:t>
            </a:r>
            <a:r>
              <a:rPr sz="3600" spc="-380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3600" spc="-100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nl-BE" sz="3600" spc="-170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classify customers</a:t>
            </a:r>
            <a:endParaRPr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="" xmlns:a16="http://schemas.microsoft.com/office/drawing/2014/main" id="{14429CAD-0D5F-EE4E-91DB-35F520AD034D}"/>
              </a:ext>
            </a:extLst>
          </p:cNvPr>
          <p:cNvGrpSpPr/>
          <p:nvPr/>
        </p:nvGrpSpPr>
        <p:grpSpPr>
          <a:xfrm>
            <a:off x="977468" y="2270005"/>
            <a:ext cx="1765300" cy="1341476"/>
            <a:chOff x="987742" y="2270005"/>
            <a:chExt cx="1765300" cy="1341476"/>
          </a:xfrm>
        </p:grpSpPr>
        <p:sp>
          <p:nvSpPr>
            <p:cNvPr id="63" name="object 4">
              <a:extLst>
                <a:ext uri="{FF2B5EF4-FFF2-40B4-BE49-F238E27FC236}">
                  <a16:creationId xmlns="" xmlns:a16="http://schemas.microsoft.com/office/drawing/2014/main" id="{020E060B-31E0-8E42-9AF7-50BECAB6A87F}"/>
                </a:ext>
              </a:extLst>
            </p:cNvPr>
            <p:cNvSpPr/>
            <p:nvPr/>
          </p:nvSpPr>
          <p:spPr>
            <a:xfrm>
              <a:off x="1876082" y="2764967"/>
              <a:ext cx="0" cy="299085"/>
            </a:xfrm>
            <a:custGeom>
              <a:avLst/>
              <a:gdLst/>
              <a:ahLst/>
              <a:cxnLst/>
              <a:rect l="l" t="t" r="r" b="b"/>
              <a:pathLst>
                <a:path h="299085">
                  <a:moveTo>
                    <a:pt x="0" y="0"/>
                  </a:moveTo>
                  <a:lnTo>
                    <a:pt x="0" y="298551"/>
                  </a:lnTo>
                </a:path>
              </a:pathLst>
            </a:custGeom>
            <a:ln w="12700">
              <a:solidFill>
                <a:srgbClr val="C84C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7">
              <a:extLst>
                <a:ext uri="{FF2B5EF4-FFF2-40B4-BE49-F238E27FC236}">
                  <a16:creationId xmlns="" xmlns:a16="http://schemas.microsoft.com/office/drawing/2014/main" id="{E3BADAFC-940A-2142-ABEE-B19D678BA56C}"/>
                </a:ext>
              </a:extLst>
            </p:cNvPr>
            <p:cNvSpPr/>
            <p:nvPr/>
          </p:nvSpPr>
          <p:spPr>
            <a:xfrm>
              <a:off x="1601219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298378" y="0"/>
                  </a:moveTo>
                  <a:lnTo>
                    <a:pt x="251358" y="0"/>
                  </a:lnTo>
                  <a:lnTo>
                    <a:pt x="204889" y="7473"/>
                  </a:lnTo>
                  <a:lnTo>
                    <a:pt x="160072" y="22419"/>
                  </a:lnTo>
                  <a:lnTo>
                    <a:pt x="118009" y="44839"/>
                  </a:lnTo>
                  <a:lnTo>
                    <a:pt x="79803" y="74732"/>
                  </a:lnTo>
                  <a:lnTo>
                    <a:pt x="47881" y="110516"/>
                  </a:lnTo>
                  <a:lnTo>
                    <a:pt x="23940" y="149911"/>
                  </a:lnTo>
                  <a:lnTo>
                    <a:pt x="7980" y="191885"/>
                  </a:lnTo>
                  <a:lnTo>
                    <a:pt x="0" y="235407"/>
                  </a:lnTo>
                  <a:lnTo>
                    <a:pt x="0" y="279445"/>
                  </a:lnTo>
                  <a:lnTo>
                    <a:pt x="7980" y="322966"/>
                  </a:lnTo>
                  <a:lnTo>
                    <a:pt x="23940" y="364939"/>
                  </a:lnTo>
                  <a:lnTo>
                    <a:pt x="47881" y="404331"/>
                  </a:lnTo>
                  <a:lnTo>
                    <a:pt x="79803" y="440111"/>
                  </a:lnTo>
                  <a:lnTo>
                    <a:pt x="118009" y="470008"/>
                  </a:lnTo>
                  <a:lnTo>
                    <a:pt x="160072" y="492430"/>
                  </a:lnTo>
                  <a:lnTo>
                    <a:pt x="204889" y="507379"/>
                  </a:lnTo>
                  <a:lnTo>
                    <a:pt x="251358" y="514853"/>
                  </a:lnTo>
                  <a:lnTo>
                    <a:pt x="298378" y="514853"/>
                  </a:lnTo>
                  <a:lnTo>
                    <a:pt x="344848" y="507379"/>
                  </a:lnTo>
                  <a:lnTo>
                    <a:pt x="389665" y="492430"/>
                  </a:lnTo>
                  <a:lnTo>
                    <a:pt x="431727" y="470008"/>
                  </a:lnTo>
                  <a:lnTo>
                    <a:pt x="469934" y="440111"/>
                  </a:lnTo>
                  <a:lnTo>
                    <a:pt x="501851" y="404331"/>
                  </a:lnTo>
                  <a:lnTo>
                    <a:pt x="525789" y="364939"/>
                  </a:lnTo>
                  <a:lnTo>
                    <a:pt x="541748" y="322966"/>
                  </a:lnTo>
                  <a:lnTo>
                    <a:pt x="549727" y="279445"/>
                  </a:lnTo>
                  <a:lnTo>
                    <a:pt x="549727" y="235407"/>
                  </a:lnTo>
                  <a:lnTo>
                    <a:pt x="541748" y="191885"/>
                  </a:lnTo>
                  <a:lnTo>
                    <a:pt x="525789" y="149911"/>
                  </a:lnTo>
                  <a:lnTo>
                    <a:pt x="501851" y="110516"/>
                  </a:lnTo>
                  <a:lnTo>
                    <a:pt x="469934" y="74732"/>
                  </a:lnTo>
                  <a:lnTo>
                    <a:pt x="431727" y="44839"/>
                  </a:lnTo>
                  <a:lnTo>
                    <a:pt x="389665" y="22419"/>
                  </a:lnTo>
                  <a:lnTo>
                    <a:pt x="344848" y="7473"/>
                  </a:lnTo>
                  <a:lnTo>
                    <a:pt x="2983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8">
              <a:extLst>
                <a:ext uri="{FF2B5EF4-FFF2-40B4-BE49-F238E27FC236}">
                  <a16:creationId xmlns="" xmlns:a16="http://schemas.microsoft.com/office/drawing/2014/main" id="{F4A75118-7FF8-764B-A732-2226D7B66305}"/>
                </a:ext>
              </a:extLst>
            </p:cNvPr>
            <p:cNvSpPr/>
            <p:nvPr/>
          </p:nvSpPr>
          <p:spPr>
            <a:xfrm>
              <a:off x="1601222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469924" y="74737"/>
                  </a:moveTo>
                  <a:lnTo>
                    <a:pt x="501844" y="110519"/>
                  </a:lnTo>
                  <a:lnTo>
                    <a:pt x="525785" y="149913"/>
                  </a:lnTo>
                  <a:lnTo>
                    <a:pt x="541745" y="191886"/>
                  </a:lnTo>
                  <a:lnTo>
                    <a:pt x="549725" y="235407"/>
                  </a:lnTo>
                  <a:lnTo>
                    <a:pt x="549725" y="279444"/>
                  </a:lnTo>
                  <a:lnTo>
                    <a:pt x="541745" y="322966"/>
                  </a:lnTo>
                  <a:lnTo>
                    <a:pt x="525785" y="364939"/>
                  </a:lnTo>
                  <a:lnTo>
                    <a:pt x="501844" y="404333"/>
                  </a:lnTo>
                  <a:lnTo>
                    <a:pt x="469924" y="440115"/>
                  </a:lnTo>
                  <a:lnTo>
                    <a:pt x="431719" y="470010"/>
                  </a:lnTo>
                  <a:lnTo>
                    <a:pt x="389657" y="492431"/>
                  </a:lnTo>
                  <a:lnTo>
                    <a:pt x="344841" y="507378"/>
                  </a:lnTo>
                  <a:lnTo>
                    <a:pt x="298372" y="514852"/>
                  </a:lnTo>
                  <a:lnTo>
                    <a:pt x="251352" y="514852"/>
                  </a:lnTo>
                  <a:lnTo>
                    <a:pt x="204883" y="507378"/>
                  </a:lnTo>
                  <a:lnTo>
                    <a:pt x="160067" y="492431"/>
                  </a:lnTo>
                  <a:lnTo>
                    <a:pt x="118005" y="470010"/>
                  </a:lnTo>
                  <a:lnTo>
                    <a:pt x="79800" y="440115"/>
                  </a:lnTo>
                  <a:lnTo>
                    <a:pt x="47880" y="404333"/>
                  </a:lnTo>
                  <a:lnTo>
                    <a:pt x="23940" y="364939"/>
                  </a:lnTo>
                  <a:lnTo>
                    <a:pt x="7980" y="322966"/>
                  </a:lnTo>
                  <a:lnTo>
                    <a:pt x="0" y="279444"/>
                  </a:lnTo>
                  <a:lnTo>
                    <a:pt x="0" y="235407"/>
                  </a:lnTo>
                  <a:lnTo>
                    <a:pt x="7980" y="191886"/>
                  </a:lnTo>
                  <a:lnTo>
                    <a:pt x="23940" y="149913"/>
                  </a:lnTo>
                  <a:lnTo>
                    <a:pt x="47880" y="110519"/>
                  </a:lnTo>
                  <a:lnTo>
                    <a:pt x="79800" y="74737"/>
                  </a:lnTo>
                  <a:lnTo>
                    <a:pt x="118005" y="44842"/>
                  </a:lnTo>
                  <a:lnTo>
                    <a:pt x="160067" y="22421"/>
                  </a:lnTo>
                  <a:lnTo>
                    <a:pt x="204883" y="7473"/>
                  </a:lnTo>
                  <a:lnTo>
                    <a:pt x="251352" y="0"/>
                  </a:lnTo>
                  <a:lnTo>
                    <a:pt x="298372" y="0"/>
                  </a:lnTo>
                  <a:lnTo>
                    <a:pt x="344841" y="7473"/>
                  </a:lnTo>
                  <a:lnTo>
                    <a:pt x="389657" y="22421"/>
                  </a:lnTo>
                  <a:lnTo>
                    <a:pt x="431719" y="44842"/>
                  </a:lnTo>
                  <a:lnTo>
                    <a:pt x="469924" y="74737"/>
                  </a:lnTo>
                  <a:close/>
                </a:path>
              </a:pathLst>
            </a:custGeom>
            <a:ln w="12699">
              <a:solidFill>
                <a:srgbClr val="C84C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9">
              <a:extLst>
                <a:ext uri="{FF2B5EF4-FFF2-40B4-BE49-F238E27FC236}">
                  <a16:creationId xmlns="" xmlns:a16="http://schemas.microsoft.com/office/drawing/2014/main" id="{A083991D-E717-AD45-A4F2-D848262D042C}"/>
                </a:ext>
              </a:extLst>
            </p:cNvPr>
            <p:cNvSpPr txBox="1"/>
            <p:nvPr/>
          </p:nvSpPr>
          <p:spPr>
            <a:xfrm>
              <a:off x="1790700" y="2374900"/>
              <a:ext cx="15938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dirty="0">
                  <a:solidFill>
                    <a:srgbClr val="C84C2D"/>
                  </a:solidFill>
                  <a:latin typeface="Trebuchet MS"/>
                  <a:cs typeface="Trebuchet MS"/>
                </a:rPr>
                <a:t>1</a:t>
              </a:r>
              <a:endParaRPr sz="1800">
                <a:latin typeface="Trebuchet MS"/>
                <a:cs typeface="Trebuchet MS"/>
              </a:endParaRPr>
            </a:p>
          </p:txBody>
        </p:sp>
        <p:sp>
          <p:nvSpPr>
            <p:cNvPr id="67" name="object 16">
              <a:extLst>
                <a:ext uri="{FF2B5EF4-FFF2-40B4-BE49-F238E27FC236}">
                  <a16:creationId xmlns="" xmlns:a16="http://schemas.microsoft.com/office/drawing/2014/main" id="{637B51EB-DDD5-EA43-B6CD-10E72BBCB710}"/>
                </a:ext>
              </a:extLst>
            </p:cNvPr>
            <p:cNvSpPr txBox="1"/>
            <p:nvPr/>
          </p:nvSpPr>
          <p:spPr>
            <a:xfrm>
              <a:off x="987742" y="3313965"/>
              <a:ext cx="1765300" cy="297516"/>
            </a:xfrm>
            <a:prstGeom prst="rect">
              <a:avLst/>
            </a:prstGeom>
          </p:spPr>
          <p:txBody>
            <a:bodyPr vert="horz" wrap="square" lIns="0" tIns="27939" rIns="0" bIns="0" rtlCol="0">
              <a:spAutoFit/>
            </a:bodyPr>
            <a:lstStyle/>
            <a:p>
              <a:pPr marL="190500" marR="5080" indent="-177800">
                <a:lnSpc>
                  <a:spcPts val="2100"/>
                </a:lnSpc>
                <a:spcBef>
                  <a:spcPts val="219"/>
                </a:spcBef>
              </a:pPr>
              <a:r>
                <a:rPr lang="nl-BE" sz="1800" spc="-5" dirty="0">
                  <a:solidFill>
                    <a:srgbClr val="C84C2D"/>
                  </a:solidFill>
                  <a:latin typeface="Trebuchet MS"/>
                  <a:cs typeface="Trebuchet MS"/>
                </a:rPr>
                <a:t>Business Context</a:t>
              </a:r>
              <a:endParaRPr sz="1800" dirty="0">
                <a:latin typeface="Trebuchet MS"/>
                <a:cs typeface="Trebuchet MS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="" xmlns:a16="http://schemas.microsoft.com/office/drawing/2014/main" id="{16013A8D-6AB2-DB4D-BD2F-337F4BC1539C}"/>
              </a:ext>
            </a:extLst>
          </p:cNvPr>
          <p:cNvGrpSpPr/>
          <p:nvPr/>
        </p:nvGrpSpPr>
        <p:grpSpPr>
          <a:xfrm>
            <a:off x="5294535" y="2305166"/>
            <a:ext cx="1548765" cy="1306315"/>
            <a:chOff x="4293921" y="2305166"/>
            <a:chExt cx="1548765" cy="1306315"/>
          </a:xfrm>
        </p:grpSpPr>
        <p:sp>
          <p:nvSpPr>
            <p:cNvPr id="69" name="object 5">
              <a:extLst>
                <a:ext uri="{FF2B5EF4-FFF2-40B4-BE49-F238E27FC236}">
                  <a16:creationId xmlns="" xmlns:a16="http://schemas.microsoft.com/office/drawing/2014/main" id="{D6897C39-516F-5B42-8D44-7E08C445E2BE}"/>
                </a:ext>
              </a:extLst>
            </p:cNvPr>
            <p:cNvSpPr/>
            <p:nvPr/>
          </p:nvSpPr>
          <p:spPr>
            <a:xfrm>
              <a:off x="5073815" y="2800128"/>
              <a:ext cx="0" cy="299085"/>
            </a:xfrm>
            <a:custGeom>
              <a:avLst/>
              <a:gdLst/>
              <a:ahLst/>
              <a:cxnLst/>
              <a:rect l="l" t="t" r="r" b="b"/>
              <a:pathLst>
                <a:path h="299085">
                  <a:moveTo>
                    <a:pt x="0" y="0"/>
                  </a:moveTo>
                  <a:lnTo>
                    <a:pt x="0" y="298551"/>
                  </a:lnTo>
                </a:path>
              </a:pathLst>
            </a:custGeom>
            <a:ln w="12700">
              <a:solidFill>
                <a:srgbClr val="C84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10">
              <a:extLst>
                <a:ext uri="{FF2B5EF4-FFF2-40B4-BE49-F238E27FC236}">
                  <a16:creationId xmlns="" xmlns:a16="http://schemas.microsoft.com/office/drawing/2014/main" id="{3A0C0A43-7EA8-1944-91A7-C38CDA27B7AE}"/>
                </a:ext>
              </a:extLst>
            </p:cNvPr>
            <p:cNvSpPr/>
            <p:nvPr/>
          </p:nvSpPr>
          <p:spPr>
            <a:xfrm>
              <a:off x="4798952" y="2305166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298367" y="0"/>
                  </a:moveTo>
                  <a:lnTo>
                    <a:pt x="251348" y="0"/>
                  </a:lnTo>
                  <a:lnTo>
                    <a:pt x="204880" y="7473"/>
                  </a:lnTo>
                  <a:lnTo>
                    <a:pt x="160065" y="22419"/>
                  </a:lnTo>
                  <a:lnTo>
                    <a:pt x="118005" y="44839"/>
                  </a:lnTo>
                  <a:lnTo>
                    <a:pt x="79803" y="74732"/>
                  </a:lnTo>
                  <a:lnTo>
                    <a:pt x="47881" y="110516"/>
                  </a:lnTo>
                  <a:lnTo>
                    <a:pt x="23940" y="149911"/>
                  </a:lnTo>
                  <a:lnTo>
                    <a:pt x="7980" y="191885"/>
                  </a:lnTo>
                  <a:lnTo>
                    <a:pt x="0" y="235407"/>
                  </a:lnTo>
                  <a:lnTo>
                    <a:pt x="0" y="279445"/>
                  </a:lnTo>
                  <a:lnTo>
                    <a:pt x="7980" y="322966"/>
                  </a:lnTo>
                  <a:lnTo>
                    <a:pt x="23940" y="364939"/>
                  </a:lnTo>
                  <a:lnTo>
                    <a:pt x="47881" y="404331"/>
                  </a:lnTo>
                  <a:lnTo>
                    <a:pt x="79803" y="440111"/>
                  </a:lnTo>
                  <a:lnTo>
                    <a:pt x="118005" y="470008"/>
                  </a:lnTo>
                  <a:lnTo>
                    <a:pt x="160065" y="492430"/>
                  </a:lnTo>
                  <a:lnTo>
                    <a:pt x="204880" y="507379"/>
                  </a:lnTo>
                  <a:lnTo>
                    <a:pt x="251348" y="514853"/>
                  </a:lnTo>
                  <a:lnTo>
                    <a:pt x="298367" y="514853"/>
                  </a:lnTo>
                  <a:lnTo>
                    <a:pt x="344836" y="507379"/>
                  </a:lnTo>
                  <a:lnTo>
                    <a:pt x="389652" y="492430"/>
                  </a:lnTo>
                  <a:lnTo>
                    <a:pt x="431715" y="470008"/>
                  </a:lnTo>
                  <a:lnTo>
                    <a:pt x="469921" y="440111"/>
                  </a:lnTo>
                  <a:lnTo>
                    <a:pt x="501842" y="404331"/>
                  </a:lnTo>
                  <a:lnTo>
                    <a:pt x="525783" y="364939"/>
                  </a:lnTo>
                  <a:lnTo>
                    <a:pt x="541744" y="322966"/>
                  </a:lnTo>
                  <a:lnTo>
                    <a:pt x="549724" y="279445"/>
                  </a:lnTo>
                  <a:lnTo>
                    <a:pt x="549724" y="235407"/>
                  </a:lnTo>
                  <a:lnTo>
                    <a:pt x="541744" y="191885"/>
                  </a:lnTo>
                  <a:lnTo>
                    <a:pt x="525783" y="149911"/>
                  </a:lnTo>
                  <a:lnTo>
                    <a:pt x="501842" y="110516"/>
                  </a:lnTo>
                  <a:lnTo>
                    <a:pt x="469921" y="74732"/>
                  </a:lnTo>
                  <a:lnTo>
                    <a:pt x="431715" y="44839"/>
                  </a:lnTo>
                  <a:lnTo>
                    <a:pt x="389652" y="22419"/>
                  </a:lnTo>
                  <a:lnTo>
                    <a:pt x="344836" y="7473"/>
                  </a:lnTo>
                  <a:lnTo>
                    <a:pt x="2983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11">
              <a:extLst>
                <a:ext uri="{FF2B5EF4-FFF2-40B4-BE49-F238E27FC236}">
                  <a16:creationId xmlns="" xmlns:a16="http://schemas.microsoft.com/office/drawing/2014/main" id="{365DE4BB-E0BD-EC4B-B4C8-E7123EA30959}"/>
                </a:ext>
              </a:extLst>
            </p:cNvPr>
            <p:cNvSpPr/>
            <p:nvPr/>
          </p:nvSpPr>
          <p:spPr>
            <a:xfrm>
              <a:off x="4798956" y="2305166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469924" y="74737"/>
                  </a:moveTo>
                  <a:lnTo>
                    <a:pt x="501844" y="110519"/>
                  </a:lnTo>
                  <a:lnTo>
                    <a:pt x="525785" y="149913"/>
                  </a:lnTo>
                  <a:lnTo>
                    <a:pt x="541745" y="191886"/>
                  </a:lnTo>
                  <a:lnTo>
                    <a:pt x="549725" y="235407"/>
                  </a:lnTo>
                  <a:lnTo>
                    <a:pt x="549725" y="279444"/>
                  </a:lnTo>
                  <a:lnTo>
                    <a:pt x="541745" y="322966"/>
                  </a:lnTo>
                  <a:lnTo>
                    <a:pt x="525785" y="364939"/>
                  </a:lnTo>
                  <a:lnTo>
                    <a:pt x="501844" y="404333"/>
                  </a:lnTo>
                  <a:lnTo>
                    <a:pt x="469924" y="440115"/>
                  </a:lnTo>
                  <a:lnTo>
                    <a:pt x="431719" y="470010"/>
                  </a:lnTo>
                  <a:lnTo>
                    <a:pt x="389657" y="492431"/>
                  </a:lnTo>
                  <a:lnTo>
                    <a:pt x="344841" y="507378"/>
                  </a:lnTo>
                  <a:lnTo>
                    <a:pt x="298372" y="514852"/>
                  </a:lnTo>
                  <a:lnTo>
                    <a:pt x="251352" y="514852"/>
                  </a:lnTo>
                  <a:lnTo>
                    <a:pt x="204883" y="507378"/>
                  </a:lnTo>
                  <a:lnTo>
                    <a:pt x="160067" y="492431"/>
                  </a:lnTo>
                  <a:lnTo>
                    <a:pt x="118005" y="470010"/>
                  </a:lnTo>
                  <a:lnTo>
                    <a:pt x="79800" y="440115"/>
                  </a:lnTo>
                  <a:lnTo>
                    <a:pt x="47880" y="404333"/>
                  </a:lnTo>
                  <a:lnTo>
                    <a:pt x="23940" y="364939"/>
                  </a:lnTo>
                  <a:lnTo>
                    <a:pt x="7980" y="322966"/>
                  </a:lnTo>
                  <a:lnTo>
                    <a:pt x="0" y="279444"/>
                  </a:lnTo>
                  <a:lnTo>
                    <a:pt x="0" y="235407"/>
                  </a:lnTo>
                  <a:lnTo>
                    <a:pt x="7980" y="191886"/>
                  </a:lnTo>
                  <a:lnTo>
                    <a:pt x="23940" y="149913"/>
                  </a:lnTo>
                  <a:lnTo>
                    <a:pt x="47880" y="110519"/>
                  </a:lnTo>
                  <a:lnTo>
                    <a:pt x="79800" y="74737"/>
                  </a:lnTo>
                  <a:lnTo>
                    <a:pt x="118005" y="44842"/>
                  </a:lnTo>
                  <a:lnTo>
                    <a:pt x="160067" y="22421"/>
                  </a:lnTo>
                  <a:lnTo>
                    <a:pt x="204883" y="7473"/>
                  </a:lnTo>
                  <a:lnTo>
                    <a:pt x="251352" y="0"/>
                  </a:lnTo>
                  <a:lnTo>
                    <a:pt x="298372" y="0"/>
                  </a:lnTo>
                  <a:lnTo>
                    <a:pt x="344841" y="7473"/>
                  </a:lnTo>
                  <a:lnTo>
                    <a:pt x="389657" y="22421"/>
                  </a:lnTo>
                  <a:lnTo>
                    <a:pt x="431719" y="44842"/>
                  </a:lnTo>
                  <a:lnTo>
                    <a:pt x="469924" y="74737"/>
                  </a:lnTo>
                  <a:close/>
                </a:path>
              </a:pathLst>
            </a:custGeom>
            <a:ln w="12699">
              <a:solidFill>
                <a:srgbClr val="C84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12">
              <a:extLst>
                <a:ext uri="{FF2B5EF4-FFF2-40B4-BE49-F238E27FC236}">
                  <a16:creationId xmlns="" xmlns:a16="http://schemas.microsoft.com/office/drawing/2014/main" id="{BAEBB8E1-5932-0A43-8593-9C97B68CC06F}"/>
                </a:ext>
              </a:extLst>
            </p:cNvPr>
            <p:cNvSpPr txBox="1"/>
            <p:nvPr/>
          </p:nvSpPr>
          <p:spPr>
            <a:xfrm>
              <a:off x="5005121" y="2410061"/>
              <a:ext cx="1454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nl-BE" dirty="0">
                  <a:solidFill>
                    <a:srgbClr val="C84C2C"/>
                  </a:solidFill>
                  <a:latin typeface="Trebuchet MS"/>
                  <a:cs typeface="Trebuchet MS"/>
                </a:rPr>
                <a:t>3</a:t>
              </a:r>
              <a:endParaRPr sz="1800" dirty="0">
                <a:solidFill>
                  <a:srgbClr val="C84C2C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73" name="object 17">
              <a:extLst>
                <a:ext uri="{FF2B5EF4-FFF2-40B4-BE49-F238E27FC236}">
                  <a16:creationId xmlns="" xmlns:a16="http://schemas.microsoft.com/office/drawing/2014/main" id="{7475D885-531F-EE4D-8C94-A0D71566B1E5}"/>
                </a:ext>
              </a:extLst>
            </p:cNvPr>
            <p:cNvSpPr txBox="1"/>
            <p:nvPr/>
          </p:nvSpPr>
          <p:spPr>
            <a:xfrm>
              <a:off x="4293921" y="3311761"/>
              <a:ext cx="154876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C84C2C"/>
                  </a:solidFill>
                  <a:latin typeface="Trebuchet MS"/>
                  <a:cs typeface="Trebuchet MS"/>
                </a:rPr>
                <a:t>Baseline</a:t>
              </a:r>
              <a:r>
                <a:rPr sz="1800" spc="-85" dirty="0">
                  <a:solidFill>
                    <a:srgbClr val="C84C2C"/>
                  </a:solidFill>
                  <a:latin typeface="Trebuchet MS"/>
                  <a:cs typeface="Trebuchet MS"/>
                </a:rPr>
                <a:t> </a:t>
              </a:r>
              <a:r>
                <a:rPr sz="1800" dirty="0">
                  <a:solidFill>
                    <a:srgbClr val="C84C2C"/>
                  </a:solidFill>
                  <a:latin typeface="Trebuchet MS"/>
                  <a:cs typeface="Trebuchet MS"/>
                </a:rPr>
                <a:t>Model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="" xmlns:a16="http://schemas.microsoft.com/office/drawing/2014/main" id="{F62C0931-9DDD-3446-956E-09A9BE5C54CC}"/>
              </a:ext>
            </a:extLst>
          </p:cNvPr>
          <p:cNvGrpSpPr/>
          <p:nvPr/>
        </p:nvGrpSpPr>
        <p:grpSpPr>
          <a:xfrm>
            <a:off x="7338235" y="2296512"/>
            <a:ext cx="2085975" cy="1306315"/>
            <a:chOff x="5715000" y="2270005"/>
            <a:chExt cx="2085975" cy="1306315"/>
          </a:xfrm>
        </p:grpSpPr>
        <p:sp>
          <p:nvSpPr>
            <p:cNvPr id="75" name="object 6">
              <a:extLst>
                <a:ext uri="{FF2B5EF4-FFF2-40B4-BE49-F238E27FC236}">
                  <a16:creationId xmlns="" xmlns:a16="http://schemas.microsoft.com/office/drawing/2014/main" id="{A8861B10-0E35-574A-BEDC-1438445989B8}"/>
                </a:ext>
              </a:extLst>
            </p:cNvPr>
            <p:cNvSpPr/>
            <p:nvPr/>
          </p:nvSpPr>
          <p:spPr>
            <a:xfrm>
              <a:off x="6770306" y="2764967"/>
              <a:ext cx="0" cy="299085"/>
            </a:xfrm>
            <a:custGeom>
              <a:avLst/>
              <a:gdLst/>
              <a:ahLst/>
              <a:cxnLst/>
              <a:rect l="l" t="t" r="r" b="b"/>
              <a:pathLst>
                <a:path h="299085">
                  <a:moveTo>
                    <a:pt x="0" y="0"/>
                  </a:moveTo>
                  <a:lnTo>
                    <a:pt x="0" y="298551"/>
                  </a:lnTo>
                </a:path>
              </a:pathLst>
            </a:custGeom>
            <a:ln w="12700">
              <a:solidFill>
                <a:srgbClr val="C84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13">
              <a:extLst>
                <a:ext uri="{FF2B5EF4-FFF2-40B4-BE49-F238E27FC236}">
                  <a16:creationId xmlns="" xmlns:a16="http://schemas.microsoft.com/office/drawing/2014/main" id="{91D30321-8CD7-564E-A400-5F843AD2A7E4}"/>
                </a:ext>
              </a:extLst>
            </p:cNvPr>
            <p:cNvSpPr/>
            <p:nvPr/>
          </p:nvSpPr>
          <p:spPr>
            <a:xfrm>
              <a:off x="6495440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09" h="514985">
                  <a:moveTo>
                    <a:pt x="298369" y="0"/>
                  </a:moveTo>
                  <a:lnTo>
                    <a:pt x="251349" y="0"/>
                  </a:lnTo>
                  <a:lnTo>
                    <a:pt x="204879" y="7473"/>
                  </a:lnTo>
                  <a:lnTo>
                    <a:pt x="160062" y="22419"/>
                  </a:lnTo>
                  <a:lnTo>
                    <a:pt x="118000" y="44839"/>
                  </a:lnTo>
                  <a:lnTo>
                    <a:pt x="79793" y="74732"/>
                  </a:lnTo>
                  <a:lnTo>
                    <a:pt x="47876" y="110516"/>
                  </a:lnTo>
                  <a:lnTo>
                    <a:pt x="23938" y="149911"/>
                  </a:lnTo>
                  <a:lnTo>
                    <a:pt x="7979" y="191885"/>
                  </a:lnTo>
                  <a:lnTo>
                    <a:pt x="0" y="235407"/>
                  </a:lnTo>
                  <a:lnTo>
                    <a:pt x="0" y="279445"/>
                  </a:lnTo>
                  <a:lnTo>
                    <a:pt x="7979" y="322966"/>
                  </a:lnTo>
                  <a:lnTo>
                    <a:pt x="23938" y="364939"/>
                  </a:lnTo>
                  <a:lnTo>
                    <a:pt x="47876" y="404331"/>
                  </a:lnTo>
                  <a:lnTo>
                    <a:pt x="79793" y="440111"/>
                  </a:lnTo>
                  <a:lnTo>
                    <a:pt x="118000" y="470008"/>
                  </a:lnTo>
                  <a:lnTo>
                    <a:pt x="160062" y="492430"/>
                  </a:lnTo>
                  <a:lnTo>
                    <a:pt x="204879" y="507379"/>
                  </a:lnTo>
                  <a:lnTo>
                    <a:pt x="251349" y="514853"/>
                  </a:lnTo>
                  <a:lnTo>
                    <a:pt x="298369" y="514853"/>
                  </a:lnTo>
                  <a:lnTo>
                    <a:pt x="344838" y="507379"/>
                  </a:lnTo>
                  <a:lnTo>
                    <a:pt x="389655" y="492430"/>
                  </a:lnTo>
                  <a:lnTo>
                    <a:pt x="431718" y="470008"/>
                  </a:lnTo>
                  <a:lnTo>
                    <a:pt x="469924" y="440111"/>
                  </a:lnTo>
                  <a:lnTo>
                    <a:pt x="501842" y="404331"/>
                  </a:lnTo>
                  <a:lnTo>
                    <a:pt x="525780" y="364939"/>
                  </a:lnTo>
                  <a:lnTo>
                    <a:pt x="541739" y="322966"/>
                  </a:lnTo>
                  <a:lnTo>
                    <a:pt x="549718" y="279445"/>
                  </a:lnTo>
                  <a:lnTo>
                    <a:pt x="549718" y="235407"/>
                  </a:lnTo>
                  <a:lnTo>
                    <a:pt x="541739" y="191885"/>
                  </a:lnTo>
                  <a:lnTo>
                    <a:pt x="525780" y="149911"/>
                  </a:lnTo>
                  <a:lnTo>
                    <a:pt x="501842" y="110516"/>
                  </a:lnTo>
                  <a:lnTo>
                    <a:pt x="469924" y="74732"/>
                  </a:lnTo>
                  <a:lnTo>
                    <a:pt x="431718" y="44839"/>
                  </a:lnTo>
                  <a:lnTo>
                    <a:pt x="389655" y="22419"/>
                  </a:lnTo>
                  <a:lnTo>
                    <a:pt x="344838" y="7473"/>
                  </a:lnTo>
                  <a:lnTo>
                    <a:pt x="2983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14">
              <a:extLst>
                <a:ext uri="{FF2B5EF4-FFF2-40B4-BE49-F238E27FC236}">
                  <a16:creationId xmlns="" xmlns:a16="http://schemas.microsoft.com/office/drawing/2014/main" id="{7A9E2DF3-7352-8449-9667-C74C4F54B045}"/>
                </a:ext>
              </a:extLst>
            </p:cNvPr>
            <p:cNvSpPr/>
            <p:nvPr/>
          </p:nvSpPr>
          <p:spPr>
            <a:xfrm>
              <a:off x="6495434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09" h="514985">
                  <a:moveTo>
                    <a:pt x="469924" y="74737"/>
                  </a:moveTo>
                  <a:lnTo>
                    <a:pt x="501844" y="110519"/>
                  </a:lnTo>
                  <a:lnTo>
                    <a:pt x="525785" y="149913"/>
                  </a:lnTo>
                  <a:lnTo>
                    <a:pt x="541745" y="191886"/>
                  </a:lnTo>
                  <a:lnTo>
                    <a:pt x="549725" y="235407"/>
                  </a:lnTo>
                  <a:lnTo>
                    <a:pt x="549725" y="279444"/>
                  </a:lnTo>
                  <a:lnTo>
                    <a:pt x="541745" y="322966"/>
                  </a:lnTo>
                  <a:lnTo>
                    <a:pt x="525785" y="364939"/>
                  </a:lnTo>
                  <a:lnTo>
                    <a:pt x="501844" y="404333"/>
                  </a:lnTo>
                  <a:lnTo>
                    <a:pt x="469924" y="440115"/>
                  </a:lnTo>
                  <a:lnTo>
                    <a:pt x="431719" y="470010"/>
                  </a:lnTo>
                  <a:lnTo>
                    <a:pt x="389657" y="492431"/>
                  </a:lnTo>
                  <a:lnTo>
                    <a:pt x="344841" y="507378"/>
                  </a:lnTo>
                  <a:lnTo>
                    <a:pt x="298372" y="514852"/>
                  </a:lnTo>
                  <a:lnTo>
                    <a:pt x="251352" y="514852"/>
                  </a:lnTo>
                  <a:lnTo>
                    <a:pt x="204883" y="507378"/>
                  </a:lnTo>
                  <a:lnTo>
                    <a:pt x="160067" y="492431"/>
                  </a:lnTo>
                  <a:lnTo>
                    <a:pt x="118005" y="470010"/>
                  </a:lnTo>
                  <a:lnTo>
                    <a:pt x="79800" y="440115"/>
                  </a:lnTo>
                  <a:lnTo>
                    <a:pt x="47880" y="404333"/>
                  </a:lnTo>
                  <a:lnTo>
                    <a:pt x="23940" y="364939"/>
                  </a:lnTo>
                  <a:lnTo>
                    <a:pt x="7980" y="322966"/>
                  </a:lnTo>
                  <a:lnTo>
                    <a:pt x="0" y="279444"/>
                  </a:lnTo>
                  <a:lnTo>
                    <a:pt x="0" y="235407"/>
                  </a:lnTo>
                  <a:lnTo>
                    <a:pt x="7980" y="191886"/>
                  </a:lnTo>
                  <a:lnTo>
                    <a:pt x="23940" y="149913"/>
                  </a:lnTo>
                  <a:lnTo>
                    <a:pt x="47880" y="110519"/>
                  </a:lnTo>
                  <a:lnTo>
                    <a:pt x="79800" y="74737"/>
                  </a:lnTo>
                  <a:lnTo>
                    <a:pt x="118005" y="44842"/>
                  </a:lnTo>
                  <a:lnTo>
                    <a:pt x="160067" y="22421"/>
                  </a:lnTo>
                  <a:lnTo>
                    <a:pt x="204883" y="7473"/>
                  </a:lnTo>
                  <a:lnTo>
                    <a:pt x="251352" y="0"/>
                  </a:lnTo>
                  <a:lnTo>
                    <a:pt x="298372" y="0"/>
                  </a:lnTo>
                  <a:lnTo>
                    <a:pt x="344841" y="7473"/>
                  </a:lnTo>
                  <a:lnTo>
                    <a:pt x="389657" y="22421"/>
                  </a:lnTo>
                  <a:lnTo>
                    <a:pt x="431719" y="44842"/>
                  </a:lnTo>
                  <a:lnTo>
                    <a:pt x="469924" y="74737"/>
                  </a:lnTo>
                  <a:close/>
                </a:path>
              </a:pathLst>
            </a:custGeom>
            <a:ln w="12700">
              <a:solidFill>
                <a:srgbClr val="C84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15">
              <a:extLst>
                <a:ext uri="{FF2B5EF4-FFF2-40B4-BE49-F238E27FC236}">
                  <a16:creationId xmlns="" xmlns:a16="http://schemas.microsoft.com/office/drawing/2014/main" id="{BAF62A5A-DE7F-B949-9244-9AF0F7A45A7E}"/>
                </a:ext>
              </a:extLst>
            </p:cNvPr>
            <p:cNvSpPr txBox="1"/>
            <p:nvPr/>
          </p:nvSpPr>
          <p:spPr>
            <a:xfrm>
              <a:off x="6692900" y="2374900"/>
              <a:ext cx="1454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nl-BE" dirty="0">
                  <a:solidFill>
                    <a:srgbClr val="C84C2C"/>
                  </a:solidFill>
                  <a:latin typeface="Trebuchet MS"/>
                  <a:cs typeface="Trebuchet MS"/>
                </a:rPr>
                <a:t>4</a:t>
              </a:r>
              <a:endParaRPr sz="1800" dirty="0">
                <a:solidFill>
                  <a:srgbClr val="C84C2C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79" name="object 18">
              <a:extLst>
                <a:ext uri="{FF2B5EF4-FFF2-40B4-BE49-F238E27FC236}">
                  <a16:creationId xmlns="" xmlns:a16="http://schemas.microsoft.com/office/drawing/2014/main" id="{3E6D47F5-2E12-B448-B9EC-39F81A196301}"/>
                </a:ext>
              </a:extLst>
            </p:cNvPr>
            <p:cNvSpPr txBox="1"/>
            <p:nvPr/>
          </p:nvSpPr>
          <p:spPr>
            <a:xfrm>
              <a:off x="5715000" y="3276600"/>
              <a:ext cx="208597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C84C2C"/>
                  </a:solidFill>
                  <a:latin typeface="Trebuchet MS"/>
                  <a:cs typeface="Trebuchet MS"/>
                </a:rPr>
                <a:t>Feature</a:t>
              </a:r>
              <a:r>
                <a:rPr sz="1800" spc="-85" dirty="0">
                  <a:solidFill>
                    <a:srgbClr val="C84C2C"/>
                  </a:solidFill>
                  <a:latin typeface="Trebuchet MS"/>
                  <a:cs typeface="Trebuchet MS"/>
                </a:rPr>
                <a:t> </a:t>
              </a:r>
              <a:r>
                <a:rPr sz="1800" dirty="0">
                  <a:solidFill>
                    <a:srgbClr val="C84C2C"/>
                  </a:solidFill>
                  <a:latin typeface="Trebuchet MS"/>
                  <a:cs typeface="Trebuchet MS"/>
                </a:rPr>
                <a:t>engineering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="" xmlns:a16="http://schemas.microsoft.com/office/drawing/2014/main" id="{2194C232-E7AD-A24E-89FB-3981B820F9F2}"/>
              </a:ext>
            </a:extLst>
          </p:cNvPr>
          <p:cNvGrpSpPr/>
          <p:nvPr/>
        </p:nvGrpSpPr>
        <p:grpSpPr>
          <a:xfrm>
            <a:off x="9919146" y="2305166"/>
            <a:ext cx="1224280" cy="1296418"/>
            <a:chOff x="8597900" y="2270005"/>
            <a:chExt cx="1224280" cy="1296418"/>
          </a:xfrm>
        </p:grpSpPr>
        <p:sp>
          <p:nvSpPr>
            <p:cNvPr id="81" name="object 19">
              <a:extLst>
                <a:ext uri="{FF2B5EF4-FFF2-40B4-BE49-F238E27FC236}">
                  <a16:creationId xmlns="" xmlns:a16="http://schemas.microsoft.com/office/drawing/2014/main" id="{76D27602-E54C-004E-BE4F-054CED8C89C0}"/>
                </a:ext>
              </a:extLst>
            </p:cNvPr>
            <p:cNvSpPr txBox="1"/>
            <p:nvPr/>
          </p:nvSpPr>
          <p:spPr>
            <a:xfrm>
              <a:off x="8597900" y="3276600"/>
              <a:ext cx="1224280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C84C2C"/>
                  </a:solidFill>
                  <a:latin typeface="Trebuchet MS"/>
                  <a:cs typeface="Trebuchet MS"/>
                </a:rPr>
                <a:t>Final</a:t>
              </a:r>
              <a:r>
                <a:rPr sz="1800" spc="-80" dirty="0">
                  <a:solidFill>
                    <a:srgbClr val="C84C2C"/>
                  </a:solidFill>
                  <a:latin typeface="Trebuchet MS"/>
                  <a:cs typeface="Trebuchet MS"/>
                </a:rPr>
                <a:t> </a:t>
              </a:r>
              <a:r>
                <a:rPr sz="1800" spc="-5" dirty="0">
                  <a:solidFill>
                    <a:srgbClr val="C84C2C"/>
                  </a:solidFill>
                  <a:latin typeface="Trebuchet MS"/>
                  <a:cs typeface="Trebuchet MS"/>
                </a:rPr>
                <a:t>model</a:t>
              </a:r>
              <a:endParaRPr sz="1800" dirty="0">
                <a:solidFill>
                  <a:srgbClr val="C84C2C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82" name="object 20">
              <a:extLst>
                <a:ext uri="{FF2B5EF4-FFF2-40B4-BE49-F238E27FC236}">
                  <a16:creationId xmlns="" xmlns:a16="http://schemas.microsoft.com/office/drawing/2014/main" id="{4C3E5E9F-15DC-DB4A-BD20-AE554CF21DAB}"/>
                </a:ext>
              </a:extLst>
            </p:cNvPr>
            <p:cNvSpPr/>
            <p:nvPr/>
          </p:nvSpPr>
          <p:spPr>
            <a:xfrm>
              <a:off x="9217406" y="2764967"/>
              <a:ext cx="0" cy="299085"/>
            </a:xfrm>
            <a:custGeom>
              <a:avLst/>
              <a:gdLst/>
              <a:ahLst/>
              <a:cxnLst/>
              <a:rect l="l" t="t" r="r" b="b"/>
              <a:pathLst>
                <a:path h="299085">
                  <a:moveTo>
                    <a:pt x="0" y="0"/>
                  </a:moveTo>
                  <a:lnTo>
                    <a:pt x="0" y="298551"/>
                  </a:lnTo>
                </a:path>
              </a:pathLst>
            </a:custGeom>
            <a:ln w="12700">
              <a:solidFill>
                <a:srgbClr val="C84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21">
              <a:extLst>
                <a:ext uri="{FF2B5EF4-FFF2-40B4-BE49-F238E27FC236}">
                  <a16:creationId xmlns="" xmlns:a16="http://schemas.microsoft.com/office/drawing/2014/main" id="{AA11FD99-5F3E-D94D-AF3B-771309B17AA8}"/>
                </a:ext>
              </a:extLst>
            </p:cNvPr>
            <p:cNvSpPr/>
            <p:nvPr/>
          </p:nvSpPr>
          <p:spPr>
            <a:xfrm>
              <a:off x="8942543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09" h="514985">
                  <a:moveTo>
                    <a:pt x="298376" y="0"/>
                  </a:moveTo>
                  <a:lnTo>
                    <a:pt x="251357" y="0"/>
                  </a:lnTo>
                  <a:lnTo>
                    <a:pt x="204888" y="7473"/>
                  </a:lnTo>
                  <a:lnTo>
                    <a:pt x="160072" y="22419"/>
                  </a:lnTo>
                  <a:lnTo>
                    <a:pt x="118009" y="44839"/>
                  </a:lnTo>
                  <a:lnTo>
                    <a:pt x="79803" y="74732"/>
                  </a:lnTo>
                  <a:lnTo>
                    <a:pt x="47881" y="110516"/>
                  </a:lnTo>
                  <a:lnTo>
                    <a:pt x="23940" y="149911"/>
                  </a:lnTo>
                  <a:lnTo>
                    <a:pt x="7980" y="191885"/>
                  </a:lnTo>
                  <a:lnTo>
                    <a:pt x="0" y="235407"/>
                  </a:lnTo>
                  <a:lnTo>
                    <a:pt x="0" y="279445"/>
                  </a:lnTo>
                  <a:lnTo>
                    <a:pt x="7980" y="322966"/>
                  </a:lnTo>
                  <a:lnTo>
                    <a:pt x="23940" y="364939"/>
                  </a:lnTo>
                  <a:lnTo>
                    <a:pt x="47881" y="404331"/>
                  </a:lnTo>
                  <a:lnTo>
                    <a:pt x="79803" y="440111"/>
                  </a:lnTo>
                  <a:lnTo>
                    <a:pt x="118009" y="470008"/>
                  </a:lnTo>
                  <a:lnTo>
                    <a:pt x="160072" y="492430"/>
                  </a:lnTo>
                  <a:lnTo>
                    <a:pt x="204888" y="507379"/>
                  </a:lnTo>
                  <a:lnTo>
                    <a:pt x="251357" y="514853"/>
                  </a:lnTo>
                  <a:lnTo>
                    <a:pt x="298376" y="514853"/>
                  </a:lnTo>
                  <a:lnTo>
                    <a:pt x="344844" y="507379"/>
                  </a:lnTo>
                  <a:lnTo>
                    <a:pt x="389659" y="492430"/>
                  </a:lnTo>
                  <a:lnTo>
                    <a:pt x="431718" y="470008"/>
                  </a:lnTo>
                  <a:lnTo>
                    <a:pt x="469921" y="440111"/>
                  </a:lnTo>
                  <a:lnTo>
                    <a:pt x="501842" y="404331"/>
                  </a:lnTo>
                  <a:lnTo>
                    <a:pt x="525783" y="364939"/>
                  </a:lnTo>
                  <a:lnTo>
                    <a:pt x="541744" y="322966"/>
                  </a:lnTo>
                  <a:lnTo>
                    <a:pt x="549724" y="279445"/>
                  </a:lnTo>
                  <a:lnTo>
                    <a:pt x="549724" y="235407"/>
                  </a:lnTo>
                  <a:lnTo>
                    <a:pt x="541744" y="191885"/>
                  </a:lnTo>
                  <a:lnTo>
                    <a:pt x="525783" y="149911"/>
                  </a:lnTo>
                  <a:lnTo>
                    <a:pt x="501842" y="110516"/>
                  </a:lnTo>
                  <a:lnTo>
                    <a:pt x="469921" y="74732"/>
                  </a:lnTo>
                  <a:lnTo>
                    <a:pt x="431718" y="44839"/>
                  </a:lnTo>
                  <a:lnTo>
                    <a:pt x="389659" y="22419"/>
                  </a:lnTo>
                  <a:lnTo>
                    <a:pt x="344844" y="7473"/>
                  </a:lnTo>
                  <a:lnTo>
                    <a:pt x="2983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22">
              <a:extLst>
                <a:ext uri="{FF2B5EF4-FFF2-40B4-BE49-F238E27FC236}">
                  <a16:creationId xmlns="" xmlns:a16="http://schemas.microsoft.com/office/drawing/2014/main" id="{4B024C96-F015-194A-99CB-FA419E713A2A}"/>
                </a:ext>
              </a:extLst>
            </p:cNvPr>
            <p:cNvSpPr/>
            <p:nvPr/>
          </p:nvSpPr>
          <p:spPr>
            <a:xfrm>
              <a:off x="8942547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09" h="514985">
                  <a:moveTo>
                    <a:pt x="469924" y="74737"/>
                  </a:moveTo>
                  <a:lnTo>
                    <a:pt x="501844" y="110519"/>
                  </a:lnTo>
                  <a:lnTo>
                    <a:pt x="525785" y="149913"/>
                  </a:lnTo>
                  <a:lnTo>
                    <a:pt x="541745" y="191886"/>
                  </a:lnTo>
                  <a:lnTo>
                    <a:pt x="549725" y="235407"/>
                  </a:lnTo>
                  <a:lnTo>
                    <a:pt x="549725" y="279444"/>
                  </a:lnTo>
                  <a:lnTo>
                    <a:pt x="541745" y="322966"/>
                  </a:lnTo>
                  <a:lnTo>
                    <a:pt x="525785" y="364939"/>
                  </a:lnTo>
                  <a:lnTo>
                    <a:pt x="501844" y="404333"/>
                  </a:lnTo>
                  <a:lnTo>
                    <a:pt x="469924" y="440115"/>
                  </a:lnTo>
                  <a:lnTo>
                    <a:pt x="431719" y="470010"/>
                  </a:lnTo>
                  <a:lnTo>
                    <a:pt x="389657" y="492431"/>
                  </a:lnTo>
                  <a:lnTo>
                    <a:pt x="344841" y="507378"/>
                  </a:lnTo>
                  <a:lnTo>
                    <a:pt x="298372" y="514852"/>
                  </a:lnTo>
                  <a:lnTo>
                    <a:pt x="251352" y="514852"/>
                  </a:lnTo>
                  <a:lnTo>
                    <a:pt x="204883" y="507378"/>
                  </a:lnTo>
                  <a:lnTo>
                    <a:pt x="160067" y="492431"/>
                  </a:lnTo>
                  <a:lnTo>
                    <a:pt x="118005" y="470010"/>
                  </a:lnTo>
                  <a:lnTo>
                    <a:pt x="79800" y="440115"/>
                  </a:lnTo>
                  <a:lnTo>
                    <a:pt x="47880" y="404333"/>
                  </a:lnTo>
                  <a:lnTo>
                    <a:pt x="23940" y="364939"/>
                  </a:lnTo>
                  <a:lnTo>
                    <a:pt x="7980" y="322966"/>
                  </a:lnTo>
                  <a:lnTo>
                    <a:pt x="0" y="279444"/>
                  </a:lnTo>
                  <a:lnTo>
                    <a:pt x="0" y="235407"/>
                  </a:lnTo>
                  <a:lnTo>
                    <a:pt x="7980" y="191886"/>
                  </a:lnTo>
                  <a:lnTo>
                    <a:pt x="23940" y="149913"/>
                  </a:lnTo>
                  <a:lnTo>
                    <a:pt x="47880" y="110519"/>
                  </a:lnTo>
                  <a:lnTo>
                    <a:pt x="79800" y="74737"/>
                  </a:lnTo>
                  <a:lnTo>
                    <a:pt x="118005" y="44842"/>
                  </a:lnTo>
                  <a:lnTo>
                    <a:pt x="160067" y="22421"/>
                  </a:lnTo>
                  <a:lnTo>
                    <a:pt x="204883" y="7473"/>
                  </a:lnTo>
                  <a:lnTo>
                    <a:pt x="251352" y="0"/>
                  </a:lnTo>
                  <a:lnTo>
                    <a:pt x="298372" y="0"/>
                  </a:lnTo>
                  <a:lnTo>
                    <a:pt x="344841" y="7473"/>
                  </a:lnTo>
                  <a:lnTo>
                    <a:pt x="389657" y="22421"/>
                  </a:lnTo>
                  <a:lnTo>
                    <a:pt x="431719" y="44842"/>
                  </a:lnTo>
                  <a:lnTo>
                    <a:pt x="469924" y="74737"/>
                  </a:lnTo>
                  <a:close/>
                </a:path>
              </a:pathLst>
            </a:custGeom>
            <a:ln w="12699">
              <a:solidFill>
                <a:srgbClr val="C84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23">
              <a:extLst>
                <a:ext uri="{FF2B5EF4-FFF2-40B4-BE49-F238E27FC236}">
                  <a16:creationId xmlns="" xmlns:a16="http://schemas.microsoft.com/office/drawing/2014/main" id="{15645CC0-10E7-9E48-9A6C-C5381A854B33}"/>
                </a:ext>
              </a:extLst>
            </p:cNvPr>
            <p:cNvSpPr txBox="1"/>
            <p:nvPr/>
          </p:nvSpPr>
          <p:spPr>
            <a:xfrm>
              <a:off x="9144000" y="2374900"/>
              <a:ext cx="1454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nl-BE" dirty="0">
                  <a:solidFill>
                    <a:srgbClr val="C84C2C"/>
                  </a:solidFill>
                  <a:latin typeface="Trebuchet MS"/>
                  <a:cs typeface="Trebuchet MS"/>
                </a:rPr>
                <a:t>5</a:t>
              </a:r>
              <a:endParaRPr sz="1800" dirty="0">
                <a:solidFill>
                  <a:srgbClr val="C84C2C"/>
                </a:solidFill>
                <a:latin typeface="Trebuchet MS"/>
                <a:cs typeface="Trebuchet MS"/>
              </a:endParaRPr>
            </a:p>
          </p:txBody>
        </p:sp>
      </p:grpSp>
      <p:sp>
        <p:nvSpPr>
          <p:cNvPr id="86" name="object 25">
            <a:extLst>
              <a:ext uri="{FF2B5EF4-FFF2-40B4-BE49-F238E27FC236}">
                <a16:creationId xmlns="" xmlns:a16="http://schemas.microsoft.com/office/drawing/2014/main" id="{FD1690B3-5C91-1E4C-A701-16A2DB22612E}"/>
              </a:ext>
            </a:extLst>
          </p:cNvPr>
          <p:cNvSpPr/>
          <p:nvPr/>
        </p:nvSpPr>
        <p:spPr>
          <a:xfrm>
            <a:off x="11753126" y="2932709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20">
                <a:moveTo>
                  <a:pt x="0" y="0"/>
                </a:moveTo>
                <a:lnTo>
                  <a:pt x="0" y="350519"/>
                </a:lnTo>
                <a:lnTo>
                  <a:pt x="350520" y="175259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26">
            <a:extLst>
              <a:ext uri="{FF2B5EF4-FFF2-40B4-BE49-F238E27FC236}">
                <a16:creationId xmlns="" xmlns:a16="http://schemas.microsoft.com/office/drawing/2014/main" id="{4D281F12-9791-7D47-8158-ADE14AD099A0}"/>
              </a:ext>
            </a:extLst>
          </p:cNvPr>
          <p:cNvSpPr/>
          <p:nvPr/>
        </p:nvSpPr>
        <p:spPr>
          <a:xfrm>
            <a:off x="1873262" y="3107969"/>
            <a:ext cx="9924415" cy="0"/>
          </a:xfrm>
          <a:custGeom>
            <a:avLst/>
            <a:gdLst/>
            <a:ahLst/>
            <a:cxnLst/>
            <a:rect l="l" t="t" r="r" b="b"/>
            <a:pathLst>
              <a:path w="9924415">
                <a:moveTo>
                  <a:pt x="0" y="0"/>
                </a:moveTo>
                <a:lnTo>
                  <a:pt x="9879863" y="0"/>
                </a:lnTo>
                <a:lnTo>
                  <a:pt x="9924313" y="0"/>
                </a:lnTo>
              </a:path>
            </a:pathLst>
          </a:custGeom>
          <a:solidFill>
            <a:srgbClr val="C84C2C"/>
          </a:solidFill>
          <a:ln w="88900">
            <a:solidFill>
              <a:srgbClr val="C84C2C"/>
            </a:solidFill>
          </a:ln>
        </p:spPr>
        <p:txBody>
          <a:bodyPr wrap="square" lIns="0" tIns="0" rIns="0" bIns="0" rtlCol="0"/>
          <a:lstStyle/>
          <a:p>
            <a:endParaRPr dirty="0">
              <a:highlight>
                <a:srgbClr val="C84C2C"/>
              </a:highlight>
            </a:endParaRPr>
          </a:p>
        </p:txBody>
      </p:sp>
      <p:sp>
        <p:nvSpPr>
          <p:cNvPr id="88" name="object 27">
            <a:extLst>
              <a:ext uri="{FF2B5EF4-FFF2-40B4-BE49-F238E27FC236}">
                <a16:creationId xmlns="" xmlns:a16="http://schemas.microsoft.com/office/drawing/2014/main" id="{30A4FD72-4BAE-EF4F-B836-38556DEB01F2}"/>
              </a:ext>
            </a:extLst>
          </p:cNvPr>
          <p:cNvSpPr/>
          <p:nvPr/>
        </p:nvSpPr>
        <p:spPr>
          <a:xfrm>
            <a:off x="11753126" y="2932709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20">
                <a:moveTo>
                  <a:pt x="0" y="0"/>
                </a:moveTo>
                <a:lnTo>
                  <a:pt x="0" y="350519"/>
                </a:lnTo>
                <a:lnTo>
                  <a:pt x="350520" y="175259"/>
                </a:lnTo>
                <a:lnTo>
                  <a:pt x="0" y="0"/>
                </a:lnTo>
                <a:close/>
              </a:path>
            </a:pathLst>
          </a:custGeom>
          <a:solidFill>
            <a:srgbClr val="C84C2C"/>
          </a:solidFill>
        </p:spPr>
        <p:txBody>
          <a:bodyPr wrap="square" lIns="0" tIns="0" rIns="0" bIns="0" rtlCol="0"/>
          <a:lstStyle/>
          <a:p>
            <a:endParaRPr dirty="0">
              <a:highlight>
                <a:srgbClr val="C84C2C"/>
              </a:highlight>
            </a:endParaRPr>
          </a:p>
        </p:txBody>
      </p:sp>
      <p:sp>
        <p:nvSpPr>
          <p:cNvPr id="89" name="object 24">
            <a:extLst>
              <a:ext uri="{FF2B5EF4-FFF2-40B4-BE49-F238E27FC236}">
                <a16:creationId xmlns="" xmlns:a16="http://schemas.microsoft.com/office/drawing/2014/main" id="{76B9B7D3-42DE-7E42-85F3-D9C3E476E2D4}"/>
              </a:ext>
            </a:extLst>
          </p:cNvPr>
          <p:cNvSpPr/>
          <p:nvPr/>
        </p:nvSpPr>
        <p:spPr>
          <a:xfrm>
            <a:off x="128770" y="3111159"/>
            <a:ext cx="8264764" cy="78338"/>
          </a:xfrm>
          <a:custGeom>
            <a:avLst/>
            <a:gdLst/>
            <a:ahLst/>
            <a:cxnLst/>
            <a:rect l="l" t="t" r="r" b="b"/>
            <a:pathLst>
              <a:path w="1744980">
                <a:moveTo>
                  <a:pt x="0" y="0"/>
                </a:moveTo>
                <a:lnTo>
                  <a:pt x="1744491" y="0"/>
                </a:lnTo>
              </a:path>
            </a:pathLst>
          </a:custGeom>
          <a:ln w="889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 dirty="0">
              <a:highlight>
                <a:srgbClr val="C84C2C"/>
              </a:highlight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="" xmlns:a16="http://schemas.microsoft.com/office/drawing/2014/main" id="{B94D50AA-0F78-D648-963C-8E134DD1E14F}"/>
              </a:ext>
            </a:extLst>
          </p:cNvPr>
          <p:cNvGrpSpPr/>
          <p:nvPr/>
        </p:nvGrpSpPr>
        <p:grpSpPr>
          <a:xfrm>
            <a:off x="3030876" y="2293322"/>
            <a:ext cx="1985259" cy="1573417"/>
            <a:chOff x="2620716" y="2293322"/>
            <a:chExt cx="1985259" cy="1573417"/>
          </a:xfrm>
        </p:grpSpPr>
        <p:sp>
          <p:nvSpPr>
            <p:cNvPr id="91" name="object 5">
              <a:extLst>
                <a:ext uri="{FF2B5EF4-FFF2-40B4-BE49-F238E27FC236}">
                  <a16:creationId xmlns="" xmlns:a16="http://schemas.microsoft.com/office/drawing/2014/main" id="{95D37195-B669-8F46-A703-A9963C241C5F}"/>
                </a:ext>
              </a:extLst>
            </p:cNvPr>
            <p:cNvSpPr/>
            <p:nvPr/>
          </p:nvSpPr>
          <p:spPr>
            <a:xfrm flipH="1">
              <a:off x="3574849" y="2794036"/>
              <a:ext cx="45719" cy="273964"/>
            </a:xfrm>
            <a:custGeom>
              <a:avLst/>
              <a:gdLst/>
              <a:ahLst/>
              <a:cxnLst/>
              <a:rect l="l" t="t" r="r" b="b"/>
              <a:pathLst>
                <a:path h="299085">
                  <a:moveTo>
                    <a:pt x="0" y="0"/>
                  </a:moveTo>
                  <a:lnTo>
                    <a:pt x="0" y="298551"/>
                  </a:lnTo>
                </a:path>
              </a:pathLst>
            </a:custGeom>
            <a:ln w="12700">
              <a:solidFill>
                <a:srgbClr val="C84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10">
              <a:extLst>
                <a:ext uri="{FF2B5EF4-FFF2-40B4-BE49-F238E27FC236}">
                  <a16:creationId xmlns="" xmlns:a16="http://schemas.microsoft.com/office/drawing/2014/main" id="{A3CEFC73-EE29-6440-84A4-84BE8DDB2045}"/>
                </a:ext>
              </a:extLst>
            </p:cNvPr>
            <p:cNvSpPr/>
            <p:nvPr/>
          </p:nvSpPr>
          <p:spPr>
            <a:xfrm>
              <a:off x="3345706" y="2293322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298367" y="0"/>
                  </a:moveTo>
                  <a:lnTo>
                    <a:pt x="251348" y="0"/>
                  </a:lnTo>
                  <a:lnTo>
                    <a:pt x="204880" y="7473"/>
                  </a:lnTo>
                  <a:lnTo>
                    <a:pt x="160065" y="22419"/>
                  </a:lnTo>
                  <a:lnTo>
                    <a:pt x="118005" y="44839"/>
                  </a:lnTo>
                  <a:lnTo>
                    <a:pt x="79803" y="74732"/>
                  </a:lnTo>
                  <a:lnTo>
                    <a:pt x="47881" y="110516"/>
                  </a:lnTo>
                  <a:lnTo>
                    <a:pt x="23940" y="149911"/>
                  </a:lnTo>
                  <a:lnTo>
                    <a:pt x="7980" y="191885"/>
                  </a:lnTo>
                  <a:lnTo>
                    <a:pt x="0" y="235407"/>
                  </a:lnTo>
                  <a:lnTo>
                    <a:pt x="0" y="279445"/>
                  </a:lnTo>
                  <a:lnTo>
                    <a:pt x="7980" y="322966"/>
                  </a:lnTo>
                  <a:lnTo>
                    <a:pt x="23940" y="364939"/>
                  </a:lnTo>
                  <a:lnTo>
                    <a:pt x="47881" y="404331"/>
                  </a:lnTo>
                  <a:lnTo>
                    <a:pt x="79803" y="440111"/>
                  </a:lnTo>
                  <a:lnTo>
                    <a:pt x="118005" y="470008"/>
                  </a:lnTo>
                  <a:lnTo>
                    <a:pt x="160065" y="492430"/>
                  </a:lnTo>
                  <a:lnTo>
                    <a:pt x="204880" y="507379"/>
                  </a:lnTo>
                  <a:lnTo>
                    <a:pt x="251348" y="514853"/>
                  </a:lnTo>
                  <a:lnTo>
                    <a:pt x="298367" y="514853"/>
                  </a:lnTo>
                  <a:lnTo>
                    <a:pt x="344836" y="507379"/>
                  </a:lnTo>
                  <a:lnTo>
                    <a:pt x="389652" y="492430"/>
                  </a:lnTo>
                  <a:lnTo>
                    <a:pt x="431715" y="470008"/>
                  </a:lnTo>
                  <a:lnTo>
                    <a:pt x="469921" y="440111"/>
                  </a:lnTo>
                  <a:lnTo>
                    <a:pt x="501842" y="404331"/>
                  </a:lnTo>
                  <a:lnTo>
                    <a:pt x="525783" y="364939"/>
                  </a:lnTo>
                  <a:lnTo>
                    <a:pt x="541744" y="322966"/>
                  </a:lnTo>
                  <a:lnTo>
                    <a:pt x="549724" y="279445"/>
                  </a:lnTo>
                  <a:lnTo>
                    <a:pt x="549724" y="235407"/>
                  </a:lnTo>
                  <a:lnTo>
                    <a:pt x="541744" y="191885"/>
                  </a:lnTo>
                  <a:lnTo>
                    <a:pt x="525783" y="149911"/>
                  </a:lnTo>
                  <a:lnTo>
                    <a:pt x="501842" y="110516"/>
                  </a:lnTo>
                  <a:lnTo>
                    <a:pt x="469921" y="74732"/>
                  </a:lnTo>
                  <a:lnTo>
                    <a:pt x="431715" y="44839"/>
                  </a:lnTo>
                  <a:lnTo>
                    <a:pt x="389652" y="22419"/>
                  </a:lnTo>
                  <a:lnTo>
                    <a:pt x="344836" y="7473"/>
                  </a:lnTo>
                  <a:lnTo>
                    <a:pt x="2983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11">
              <a:extLst>
                <a:ext uri="{FF2B5EF4-FFF2-40B4-BE49-F238E27FC236}">
                  <a16:creationId xmlns="" xmlns:a16="http://schemas.microsoft.com/office/drawing/2014/main" id="{32DB2478-73A1-3D4A-8938-B5DB0D38C1A0}"/>
                </a:ext>
              </a:extLst>
            </p:cNvPr>
            <p:cNvSpPr/>
            <p:nvPr/>
          </p:nvSpPr>
          <p:spPr>
            <a:xfrm>
              <a:off x="3345710" y="2293322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469924" y="74737"/>
                  </a:moveTo>
                  <a:lnTo>
                    <a:pt x="501844" y="110519"/>
                  </a:lnTo>
                  <a:lnTo>
                    <a:pt x="525785" y="149913"/>
                  </a:lnTo>
                  <a:lnTo>
                    <a:pt x="541745" y="191886"/>
                  </a:lnTo>
                  <a:lnTo>
                    <a:pt x="549725" y="235407"/>
                  </a:lnTo>
                  <a:lnTo>
                    <a:pt x="549725" y="279444"/>
                  </a:lnTo>
                  <a:lnTo>
                    <a:pt x="541745" y="322966"/>
                  </a:lnTo>
                  <a:lnTo>
                    <a:pt x="525785" y="364939"/>
                  </a:lnTo>
                  <a:lnTo>
                    <a:pt x="501844" y="404333"/>
                  </a:lnTo>
                  <a:lnTo>
                    <a:pt x="469924" y="440115"/>
                  </a:lnTo>
                  <a:lnTo>
                    <a:pt x="431719" y="470010"/>
                  </a:lnTo>
                  <a:lnTo>
                    <a:pt x="389657" y="492431"/>
                  </a:lnTo>
                  <a:lnTo>
                    <a:pt x="344841" y="507378"/>
                  </a:lnTo>
                  <a:lnTo>
                    <a:pt x="298372" y="514852"/>
                  </a:lnTo>
                  <a:lnTo>
                    <a:pt x="251352" y="514852"/>
                  </a:lnTo>
                  <a:lnTo>
                    <a:pt x="204883" y="507378"/>
                  </a:lnTo>
                  <a:lnTo>
                    <a:pt x="160067" y="492431"/>
                  </a:lnTo>
                  <a:lnTo>
                    <a:pt x="118005" y="470010"/>
                  </a:lnTo>
                  <a:lnTo>
                    <a:pt x="79800" y="440115"/>
                  </a:lnTo>
                  <a:lnTo>
                    <a:pt x="47880" y="404333"/>
                  </a:lnTo>
                  <a:lnTo>
                    <a:pt x="23940" y="364939"/>
                  </a:lnTo>
                  <a:lnTo>
                    <a:pt x="7980" y="322966"/>
                  </a:lnTo>
                  <a:lnTo>
                    <a:pt x="0" y="279444"/>
                  </a:lnTo>
                  <a:lnTo>
                    <a:pt x="0" y="235407"/>
                  </a:lnTo>
                  <a:lnTo>
                    <a:pt x="7980" y="191886"/>
                  </a:lnTo>
                  <a:lnTo>
                    <a:pt x="23940" y="149913"/>
                  </a:lnTo>
                  <a:lnTo>
                    <a:pt x="47880" y="110519"/>
                  </a:lnTo>
                  <a:lnTo>
                    <a:pt x="79800" y="74737"/>
                  </a:lnTo>
                  <a:lnTo>
                    <a:pt x="118005" y="44842"/>
                  </a:lnTo>
                  <a:lnTo>
                    <a:pt x="160067" y="22421"/>
                  </a:lnTo>
                  <a:lnTo>
                    <a:pt x="204883" y="7473"/>
                  </a:lnTo>
                  <a:lnTo>
                    <a:pt x="251352" y="0"/>
                  </a:lnTo>
                  <a:lnTo>
                    <a:pt x="298372" y="0"/>
                  </a:lnTo>
                  <a:lnTo>
                    <a:pt x="344841" y="7473"/>
                  </a:lnTo>
                  <a:lnTo>
                    <a:pt x="389657" y="22421"/>
                  </a:lnTo>
                  <a:lnTo>
                    <a:pt x="431719" y="44842"/>
                  </a:lnTo>
                  <a:lnTo>
                    <a:pt x="469924" y="74737"/>
                  </a:lnTo>
                  <a:close/>
                </a:path>
              </a:pathLst>
            </a:custGeom>
            <a:ln w="12699">
              <a:solidFill>
                <a:srgbClr val="C84C2C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C84C2C"/>
                </a:solidFill>
              </a:endParaRPr>
            </a:p>
          </p:txBody>
        </p:sp>
        <p:sp>
          <p:nvSpPr>
            <p:cNvPr id="94" name="object 12">
              <a:extLst>
                <a:ext uri="{FF2B5EF4-FFF2-40B4-BE49-F238E27FC236}">
                  <a16:creationId xmlns="" xmlns:a16="http://schemas.microsoft.com/office/drawing/2014/main" id="{F789B5B8-F16B-1844-99CF-4C02781497CF}"/>
                </a:ext>
              </a:extLst>
            </p:cNvPr>
            <p:cNvSpPr txBox="1"/>
            <p:nvPr/>
          </p:nvSpPr>
          <p:spPr>
            <a:xfrm>
              <a:off x="3551875" y="2398217"/>
              <a:ext cx="1454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C84C2C"/>
                  </a:solidFill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95" name="object 17">
              <a:extLst>
                <a:ext uri="{FF2B5EF4-FFF2-40B4-BE49-F238E27FC236}">
                  <a16:creationId xmlns="" xmlns:a16="http://schemas.microsoft.com/office/drawing/2014/main" id="{B08D20FC-9228-F444-A8B2-D9111DF554D4}"/>
                </a:ext>
              </a:extLst>
            </p:cNvPr>
            <p:cNvSpPr txBox="1"/>
            <p:nvPr/>
          </p:nvSpPr>
          <p:spPr>
            <a:xfrm>
              <a:off x="2620716" y="3299917"/>
              <a:ext cx="1985259" cy="56682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 lvl="0" indent="-177800" algn="ctr">
                <a:spcBef>
                  <a:spcPts val="100"/>
                </a:spcBef>
              </a:pPr>
              <a:r>
                <a:rPr lang="en-US" spc="-5" dirty="0">
                  <a:solidFill>
                    <a:srgbClr val="C84C2D"/>
                  </a:solidFill>
                  <a:latin typeface="Trebuchet MS"/>
                </a:rPr>
                <a:t>Data preparation  &amp; exploration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811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00" y="203200"/>
            <a:ext cx="22828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60" dirty="0">
                <a:solidFill>
                  <a:srgbClr val="404040"/>
                </a:solidFill>
              </a:rPr>
              <a:t>Final</a:t>
            </a:r>
            <a:r>
              <a:rPr sz="3600" spc="-450" dirty="0">
                <a:solidFill>
                  <a:srgbClr val="404040"/>
                </a:solidFill>
              </a:rPr>
              <a:t> </a:t>
            </a:r>
            <a:r>
              <a:rPr sz="3600" spc="-195" dirty="0">
                <a:solidFill>
                  <a:srgbClr val="C84C2D"/>
                </a:solidFill>
              </a:rPr>
              <a:t>Model</a:t>
            </a:r>
            <a:endParaRPr sz="3600"/>
          </a:p>
        </p:txBody>
      </p:sp>
      <p:sp>
        <p:nvSpPr>
          <p:cNvPr id="4" name="object 4"/>
          <p:cNvSpPr/>
          <p:nvPr/>
        </p:nvSpPr>
        <p:spPr>
          <a:xfrm>
            <a:off x="108564" y="1006652"/>
            <a:ext cx="9197975" cy="0"/>
          </a:xfrm>
          <a:custGeom>
            <a:avLst/>
            <a:gdLst/>
            <a:ahLst/>
            <a:cxnLst/>
            <a:rect l="l" t="t" r="r" b="b"/>
            <a:pathLst>
              <a:path w="9197975">
                <a:moveTo>
                  <a:pt x="0" y="0"/>
                </a:moveTo>
                <a:lnTo>
                  <a:pt x="9197690" y="0"/>
                </a:lnTo>
              </a:path>
            </a:pathLst>
          </a:custGeom>
          <a:ln w="889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732920" y="831392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19">
                <a:moveTo>
                  <a:pt x="0" y="0"/>
                </a:moveTo>
                <a:lnTo>
                  <a:pt x="0" y="350520"/>
                </a:lnTo>
                <a:lnTo>
                  <a:pt x="350520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06255" y="1006652"/>
            <a:ext cx="2471420" cy="0"/>
          </a:xfrm>
          <a:custGeom>
            <a:avLst/>
            <a:gdLst/>
            <a:ahLst/>
            <a:cxnLst/>
            <a:rect l="l" t="t" r="r" b="b"/>
            <a:pathLst>
              <a:path w="2471420">
                <a:moveTo>
                  <a:pt x="0" y="0"/>
                </a:moveTo>
                <a:lnTo>
                  <a:pt x="2426652" y="0"/>
                </a:lnTo>
                <a:lnTo>
                  <a:pt x="2471102" y="0"/>
                </a:lnTo>
              </a:path>
            </a:pathLst>
          </a:custGeom>
          <a:solidFill>
            <a:srgbClr val="C84C2C"/>
          </a:solidFill>
          <a:ln w="88900">
            <a:solidFill>
              <a:srgbClr val="C84C2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732907" y="831392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19">
                <a:moveTo>
                  <a:pt x="0" y="0"/>
                </a:moveTo>
                <a:lnTo>
                  <a:pt x="0" y="350520"/>
                </a:lnTo>
                <a:lnTo>
                  <a:pt x="350520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84C2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965547" y="203200"/>
            <a:ext cx="2410691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ts val="2630"/>
              </a:lnSpc>
              <a:spcBef>
                <a:spcPts val="100"/>
              </a:spcBef>
            </a:pPr>
            <a:r>
              <a:rPr lang="en-US" sz="2300" b="1" spc="50" dirty="0">
                <a:solidFill>
                  <a:srgbClr val="5E5E5E"/>
                </a:solidFill>
                <a:latin typeface="Arial"/>
                <a:cs typeface="Arial"/>
              </a:rPr>
              <a:t>38.2 % </a:t>
            </a:r>
            <a:r>
              <a:rPr lang="en-US" sz="1600" b="1" i="1" spc="45" dirty="0">
                <a:solidFill>
                  <a:srgbClr val="C84C2D"/>
                </a:solidFill>
                <a:latin typeface="Times New Roman"/>
                <a:cs typeface="Times New Roman"/>
              </a:rPr>
              <a:t>Sensitivity</a:t>
            </a:r>
            <a:endParaRPr lang="en-US" sz="1650" baseline="30303" dirty="0">
              <a:latin typeface="Times New Roman"/>
              <a:cs typeface="Times New Roman"/>
            </a:endParaRPr>
          </a:p>
          <a:p>
            <a:pPr marL="12700">
              <a:lnSpc>
                <a:spcPts val="1550"/>
              </a:lnSpc>
            </a:pPr>
            <a:r>
              <a:rPr lang="en-US" sz="1400" spc="-25" dirty="0">
                <a:solidFill>
                  <a:srgbClr val="5E5E5E"/>
                </a:solidFill>
                <a:latin typeface="Arial"/>
                <a:cs typeface="Arial"/>
              </a:rPr>
              <a:t>Logistic Regression (GLM)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20" name="object 14">
            <a:extLst>
              <a:ext uri="{FF2B5EF4-FFF2-40B4-BE49-F238E27FC236}">
                <a16:creationId xmlns="" xmlns:a16="http://schemas.microsoft.com/office/drawing/2014/main" id="{97556BB5-3790-1D46-AA63-7690B05CFC4D}"/>
              </a:ext>
            </a:extLst>
          </p:cNvPr>
          <p:cNvSpPr/>
          <p:nvPr/>
        </p:nvSpPr>
        <p:spPr>
          <a:xfrm>
            <a:off x="8328008" y="171450"/>
            <a:ext cx="637539" cy="6375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467" y="1258672"/>
            <a:ext cx="8873067" cy="475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6512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="" xmlns:a16="http://schemas.microsoft.com/office/drawing/2014/main" id="{501E9ACA-394D-964C-906C-6104A0BC3273}"/>
              </a:ext>
            </a:extLst>
          </p:cNvPr>
          <p:cNvSpPr/>
          <p:nvPr/>
        </p:nvSpPr>
        <p:spPr>
          <a:xfrm>
            <a:off x="0" y="962875"/>
            <a:ext cx="6639559" cy="0"/>
          </a:xfrm>
          <a:custGeom>
            <a:avLst/>
            <a:gdLst/>
            <a:ahLst/>
            <a:cxnLst/>
            <a:rect l="l" t="t" r="r" b="b"/>
            <a:pathLst>
              <a:path w="6639559">
                <a:moveTo>
                  <a:pt x="0" y="0"/>
                </a:moveTo>
                <a:lnTo>
                  <a:pt x="6638963" y="0"/>
                </a:lnTo>
              </a:path>
            </a:pathLst>
          </a:custGeom>
          <a:ln w="889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="" xmlns:a16="http://schemas.microsoft.com/office/drawing/2014/main" id="{E42ADBA2-5FE5-8B4E-9AC3-6B4433C7EBF6}"/>
              </a:ext>
            </a:extLst>
          </p:cNvPr>
          <p:cNvSpPr/>
          <p:nvPr/>
        </p:nvSpPr>
        <p:spPr>
          <a:xfrm>
            <a:off x="11621795" y="787615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19">
                <a:moveTo>
                  <a:pt x="0" y="0"/>
                </a:moveTo>
                <a:lnTo>
                  <a:pt x="0" y="350520"/>
                </a:lnTo>
                <a:lnTo>
                  <a:pt x="350520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="" xmlns:a16="http://schemas.microsoft.com/office/drawing/2014/main" id="{6F7F12DE-DD6A-1F4D-B923-8015CB469892}"/>
              </a:ext>
            </a:extLst>
          </p:cNvPr>
          <p:cNvSpPr/>
          <p:nvPr/>
        </p:nvSpPr>
        <p:spPr>
          <a:xfrm>
            <a:off x="6638962" y="962875"/>
            <a:ext cx="5027295" cy="0"/>
          </a:xfrm>
          <a:custGeom>
            <a:avLst/>
            <a:gdLst/>
            <a:ahLst/>
            <a:cxnLst/>
            <a:rect l="l" t="t" r="r" b="b"/>
            <a:pathLst>
              <a:path w="5027295">
                <a:moveTo>
                  <a:pt x="0" y="0"/>
                </a:moveTo>
                <a:lnTo>
                  <a:pt x="4982819" y="0"/>
                </a:lnTo>
                <a:lnTo>
                  <a:pt x="5027269" y="0"/>
                </a:lnTo>
              </a:path>
            </a:pathLst>
          </a:custGeom>
          <a:ln w="889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="" xmlns:a16="http://schemas.microsoft.com/office/drawing/2014/main" id="{6C6F16D6-167D-364C-AA5B-89D62A21C42F}"/>
              </a:ext>
            </a:extLst>
          </p:cNvPr>
          <p:cNvSpPr/>
          <p:nvPr/>
        </p:nvSpPr>
        <p:spPr>
          <a:xfrm>
            <a:off x="11621782" y="787615"/>
            <a:ext cx="351155" cy="350520"/>
          </a:xfrm>
          <a:custGeom>
            <a:avLst/>
            <a:gdLst/>
            <a:ahLst/>
            <a:cxnLst/>
            <a:rect l="l" t="t" r="r" b="b"/>
            <a:pathLst>
              <a:path w="351154" h="350519">
                <a:moveTo>
                  <a:pt x="0" y="0"/>
                </a:moveTo>
                <a:lnTo>
                  <a:pt x="0" y="350520"/>
                </a:lnTo>
                <a:lnTo>
                  <a:pt x="350532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27">
            <a:extLst>
              <a:ext uri="{FF2B5EF4-FFF2-40B4-BE49-F238E27FC236}">
                <a16:creationId xmlns="" xmlns:a16="http://schemas.microsoft.com/office/drawing/2014/main" id="{DED8CC31-F0EF-3842-9AAA-30C5C81DFC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3700" y="203200"/>
            <a:ext cx="70281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vi-VN" sz="3600" spc="-170" dirty="0">
                <a:solidFill>
                  <a:srgbClr val="C84C2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 </a:t>
            </a:r>
            <a:r>
              <a:rPr lang="vi-VN" sz="3600" spc="-17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the game changers? </a:t>
            </a:r>
            <a:endParaRPr sz="3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5667A917-BE4A-1A4B-8CC8-E2DB3F00FE85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302595" y="4570668"/>
            <a:ext cx="1800000" cy="1800000"/>
          </a:xfrm>
          <a:prstGeom prst="ellipse">
            <a:avLst/>
          </a:prstGeom>
          <a:ln w="28575">
            <a:solidFill>
              <a:srgbClr val="C84C2C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EC3D7E8F-97D7-0446-9E5A-810650C87016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17207" t="5965" r="16107" b="45903"/>
          <a:stretch/>
        </p:blipFill>
        <p:spPr>
          <a:xfrm>
            <a:off x="3044034" y="1629000"/>
            <a:ext cx="1800000" cy="1800000"/>
          </a:xfrm>
          <a:prstGeom prst="ellipse">
            <a:avLst/>
          </a:prstGeom>
          <a:ln w="28575">
            <a:solidFill>
              <a:srgbClr val="C84C2C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348C5235-67AF-7B4B-8520-D560853CD41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9259325" y="1652750"/>
            <a:ext cx="1800000" cy="1800000"/>
          </a:xfrm>
          <a:prstGeom prst="ellipse">
            <a:avLst/>
          </a:prstGeom>
          <a:ln w="28575">
            <a:solidFill>
              <a:srgbClr val="C84C2C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D6D374DF-69B5-4942-BA01-DFC9859DDB7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27708" y="1652750"/>
            <a:ext cx="1800000" cy="1800000"/>
          </a:xfrm>
          <a:prstGeom prst="ellipse">
            <a:avLst/>
          </a:prstGeom>
          <a:ln w="28575">
            <a:solidFill>
              <a:srgbClr val="C84C2C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26EF8414-4DB3-9447-81D2-FD53AD3AE771}"/>
              </a:ext>
            </a:extLst>
          </p:cNvPr>
          <p:cNvPicPr>
            <a:picLocks/>
          </p:cNvPicPr>
          <p:nvPr/>
        </p:nvPicPr>
        <p:blipFill rotWithShape="1">
          <a:blip r:embed="rId6"/>
          <a:srcRect l="21574" r="22160"/>
          <a:stretch/>
        </p:blipFill>
        <p:spPr>
          <a:xfrm>
            <a:off x="7566870" y="4570668"/>
            <a:ext cx="1800000" cy="1800000"/>
          </a:xfrm>
          <a:prstGeom prst="ellipse">
            <a:avLst/>
          </a:prstGeom>
          <a:ln w="28575">
            <a:solidFill>
              <a:srgbClr val="C84C2C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E17F9849-CF70-5948-AE70-FA32342FE4C8}"/>
              </a:ext>
            </a:extLst>
          </p:cNvPr>
          <p:cNvPicPr>
            <a:picLocks/>
          </p:cNvPicPr>
          <p:nvPr/>
        </p:nvPicPr>
        <p:blipFill rotWithShape="1">
          <a:blip r:embed="rId7"/>
          <a:srcRect t="8398" b="19982"/>
          <a:stretch/>
        </p:blipFill>
        <p:spPr>
          <a:xfrm>
            <a:off x="6947222" y="1652750"/>
            <a:ext cx="1800000" cy="1800000"/>
          </a:xfrm>
          <a:prstGeom prst="ellipse">
            <a:avLst/>
          </a:prstGeom>
          <a:ln w="28575">
            <a:solidFill>
              <a:srgbClr val="C84C2C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35D4EAE7-B416-CA42-9138-FE915EE3BBA6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4942147" y="4570668"/>
            <a:ext cx="1800000" cy="1800000"/>
          </a:xfrm>
          <a:prstGeom prst="ellipse">
            <a:avLst/>
          </a:prstGeom>
          <a:ln w="28575">
            <a:solidFill>
              <a:srgbClr val="C84C2C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FDD2B9D8-81BD-FD41-AA44-7541D5B5C127}"/>
              </a:ext>
            </a:extLst>
          </p:cNvPr>
          <p:cNvSpPr txBox="1"/>
          <p:nvPr/>
        </p:nvSpPr>
        <p:spPr>
          <a:xfrm>
            <a:off x="1372414" y="1065105"/>
            <a:ext cx="3130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84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Engineer Squad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97B06809-95BE-EA4F-8E76-0A902379A07D}"/>
              </a:ext>
            </a:extLst>
          </p:cNvPr>
          <p:cNvSpPr txBox="1"/>
          <p:nvPr/>
        </p:nvSpPr>
        <p:spPr>
          <a:xfrm>
            <a:off x="7691311" y="1065104"/>
            <a:ext cx="2784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84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Scientist Fam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76FA1FA9-46A4-D44C-A861-5DE47204E934}"/>
              </a:ext>
            </a:extLst>
          </p:cNvPr>
          <p:cNvSpPr txBox="1"/>
          <p:nvPr/>
        </p:nvSpPr>
        <p:spPr>
          <a:xfrm>
            <a:off x="4099907" y="3945539"/>
            <a:ext cx="3484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84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Visualization Gang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0EB0069E-0768-2044-80CA-07C1D51182CD}"/>
              </a:ext>
            </a:extLst>
          </p:cNvPr>
          <p:cNvSpPr txBox="1"/>
          <p:nvPr/>
        </p:nvSpPr>
        <p:spPr>
          <a:xfrm>
            <a:off x="996542" y="3504125"/>
            <a:ext cx="1262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Tomas Tello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95B75A17-57D8-9C40-BB05-9B7D50A9016D}"/>
              </a:ext>
            </a:extLst>
          </p:cNvPr>
          <p:cNvSpPr txBox="1"/>
          <p:nvPr/>
        </p:nvSpPr>
        <p:spPr>
          <a:xfrm>
            <a:off x="3026155" y="3504125"/>
            <a:ext cx="18357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Theodore Willems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834043D9-8AB0-3046-B486-22D4BB075C1E}"/>
              </a:ext>
            </a:extLst>
          </p:cNvPr>
          <p:cNvSpPr txBox="1"/>
          <p:nvPr/>
        </p:nvSpPr>
        <p:spPr>
          <a:xfrm>
            <a:off x="7133725" y="3504125"/>
            <a:ext cx="1426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 Russotto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AEF51E1F-26EB-4F40-ACBA-9655B33C242A}"/>
              </a:ext>
            </a:extLst>
          </p:cNvPr>
          <p:cNvSpPr txBox="1"/>
          <p:nvPr/>
        </p:nvSpPr>
        <p:spPr>
          <a:xfrm>
            <a:off x="9297551" y="3504125"/>
            <a:ext cx="17235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Andrew Martinez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87712F53-16A8-B14F-B789-15FFD1E5DE2B}"/>
              </a:ext>
            </a:extLst>
          </p:cNvPr>
          <p:cNvSpPr txBox="1"/>
          <p:nvPr/>
        </p:nvSpPr>
        <p:spPr>
          <a:xfrm>
            <a:off x="2283914" y="6432059"/>
            <a:ext cx="18373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Christine Utendorf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09F1C930-CAAF-624E-ADB1-32D18C8376C2}"/>
              </a:ext>
            </a:extLst>
          </p:cNvPr>
          <p:cNvSpPr txBox="1"/>
          <p:nvPr/>
        </p:nvSpPr>
        <p:spPr>
          <a:xfrm>
            <a:off x="5339510" y="6432059"/>
            <a:ext cx="1005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Victor Vu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7A01E7E3-70CD-0346-8996-EB2A424973A0}"/>
              </a:ext>
            </a:extLst>
          </p:cNvPr>
          <p:cNvSpPr txBox="1"/>
          <p:nvPr/>
        </p:nvSpPr>
        <p:spPr>
          <a:xfrm>
            <a:off x="7731733" y="6406615"/>
            <a:ext cx="14702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Celine Khoury</a:t>
            </a:r>
          </a:p>
        </p:txBody>
      </p:sp>
    </p:spTree>
    <p:extLst>
      <p:ext uri="{BB962C8B-B14F-4D97-AF65-F5344CB8AC3E}">
        <p14:creationId xmlns:p14="http://schemas.microsoft.com/office/powerpoint/2010/main" val="3725337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00" y="203200"/>
            <a:ext cx="99066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3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sz="3600" spc="-38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spc="-17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followed</a:t>
            </a:r>
            <a:r>
              <a:rPr sz="3600" spc="-38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z="3600" spc="-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3600" spc="-170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sz="3600" spc="-170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-steps</a:t>
            </a:r>
            <a:r>
              <a:rPr sz="3600" spc="-385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spc="-175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approach</a:t>
            </a:r>
            <a:r>
              <a:rPr sz="3600" spc="-380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spc="-100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sz="3600" spc="-385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BE" sz="3600" spc="-170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classify customers</a:t>
            </a:r>
            <a:endParaRPr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47019397-5DDE-4148-80B2-DB06CBC123B5}"/>
              </a:ext>
            </a:extLst>
          </p:cNvPr>
          <p:cNvGrpSpPr/>
          <p:nvPr/>
        </p:nvGrpSpPr>
        <p:grpSpPr>
          <a:xfrm>
            <a:off x="977468" y="2270005"/>
            <a:ext cx="1765300" cy="1341476"/>
            <a:chOff x="987742" y="2270005"/>
            <a:chExt cx="1765300" cy="1341476"/>
          </a:xfrm>
        </p:grpSpPr>
        <p:sp>
          <p:nvSpPr>
            <p:cNvPr id="4" name="object 4"/>
            <p:cNvSpPr/>
            <p:nvPr/>
          </p:nvSpPr>
          <p:spPr>
            <a:xfrm>
              <a:off x="1876082" y="2764967"/>
              <a:ext cx="0" cy="299085"/>
            </a:xfrm>
            <a:custGeom>
              <a:avLst/>
              <a:gdLst/>
              <a:ahLst/>
              <a:cxnLst/>
              <a:rect l="l" t="t" r="r" b="b"/>
              <a:pathLst>
                <a:path h="299085">
                  <a:moveTo>
                    <a:pt x="0" y="0"/>
                  </a:moveTo>
                  <a:lnTo>
                    <a:pt x="0" y="298551"/>
                  </a:lnTo>
                </a:path>
              </a:pathLst>
            </a:custGeom>
            <a:ln w="12700">
              <a:solidFill>
                <a:srgbClr val="C84C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01219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298378" y="0"/>
                  </a:moveTo>
                  <a:lnTo>
                    <a:pt x="251358" y="0"/>
                  </a:lnTo>
                  <a:lnTo>
                    <a:pt x="204889" y="7473"/>
                  </a:lnTo>
                  <a:lnTo>
                    <a:pt x="160072" y="22419"/>
                  </a:lnTo>
                  <a:lnTo>
                    <a:pt x="118009" y="44839"/>
                  </a:lnTo>
                  <a:lnTo>
                    <a:pt x="79803" y="74732"/>
                  </a:lnTo>
                  <a:lnTo>
                    <a:pt x="47881" y="110516"/>
                  </a:lnTo>
                  <a:lnTo>
                    <a:pt x="23940" y="149911"/>
                  </a:lnTo>
                  <a:lnTo>
                    <a:pt x="7980" y="191885"/>
                  </a:lnTo>
                  <a:lnTo>
                    <a:pt x="0" y="235407"/>
                  </a:lnTo>
                  <a:lnTo>
                    <a:pt x="0" y="279445"/>
                  </a:lnTo>
                  <a:lnTo>
                    <a:pt x="7980" y="322966"/>
                  </a:lnTo>
                  <a:lnTo>
                    <a:pt x="23940" y="364939"/>
                  </a:lnTo>
                  <a:lnTo>
                    <a:pt x="47881" y="404331"/>
                  </a:lnTo>
                  <a:lnTo>
                    <a:pt x="79803" y="440111"/>
                  </a:lnTo>
                  <a:lnTo>
                    <a:pt x="118009" y="470008"/>
                  </a:lnTo>
                  <a:lnTo>
                    <a:pt x="160072" y="492430"/>
                  </a:lnTo>
                  <a:lnTo>
                    <a:pt x="204889" y="507379"/>
                  </a:lnTo>
                  <a:lnTo>
                    <a:pt x="251358" y="514853"/>
                  </a:lnTo>
                  <a:lnTo>
                    <a:pt x="298378" y="514853"/>
                  </a:lnTo>
                  <a:lnTo>
                    <a:pt x="344848" y="507379"/>
                  </a:lnTo>
                  <a:lnTo>
                    <a:pt x="389665" y="492430"/>
                  </a:lnTo>
                  <a:lnTo>
                    <a:pt x="431727" y="470008"/>
                  </a:lnTo>
                  <a:lnTo>
                    <a:pt x="469934" y="440111"/>
                  </a:lnTo>
                  <a:lnTo>
                    <a:pt x="501851" y="404331"/>
                  </a:lnTo>
                  <a:lnTo>
                    <a:pt x="525789" y="364939"/>
                  </a:lnTo>
                  <a:lnTo>
                    <a:pt x="541748" y="322966"/>
                  </a:lnTo>
                  <a:lnTo>
                    <a:pt x="549727" y="279445"/>
                  </a:lnTo>
                  <a:lnTo>
                    <a:pt x="549727" y="235407"/>
                  </a:lnTo>
                  <a:lnTo>
                    <a:pt x="541748" y="191885"/>
                  </a:lnTo>
                  <a:lnTo>
                    <a:pt x="525789" y="149911"/>
                  </a:lnTo>
                  <a:lnTo>
                    <a:pt x="501851" y="110516"/>
                  </a:lnTo>
                  <a:lnTo>
                    <a:pt x="469934" y="74732"/>
                  </a:lnTo>
                  <a:lnTo>
                    <a:pt x="431727" y="44839"/>
                  </a:lnTo>
                  <a:lnTo>
                    <a:pt x="389665" y="22419"/>
                  </a:lnTo>
                  <a:lnTo>
                    <a:pt x="344848" y="7473"/>
                  </a:lnTo>
                  <a:lnTo>
                    <a:pt x="2983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01222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469924" y="74737"/>
                  </a:moveTo>
                  <a:lnTo>
                    <a:pt x="501844" y="110519"/>
                  </a:lnTo>
                  <a:lnTo>
                    <a:pt x="525785" y="149913"/>
                  </a:lnTo>
                  <a:lnTo>
                    <a:pt x="541745" y="191886"/>
                  </a:lnTo>
                  <a:lnTo>
                    <a:pt x="549725" y="235407"/>
                  </a:lnTo>
                  <a:lnTo>
                    <a:pt x="549725" y="279444"/>
                  </a:lnTo>
                  <a:lnTo>
                    <a:pt x="541745" y="322966"/>
                  </a:lnTo>
                  <a:lnTo>
                    <a:pt x="525785" y="364939"/>
                  </a:lnTo>
                  <a:lnTo>
                    <a:pt x="501844" y="404333"/>
                  </a:lnTo>
                  <a:lnTo>
                    <a:pt x="469924" y="440115"/>
                  </a:lnTo>
                  <a:lnTo>
                    <a:pt x="431719" y="470010"/>
                  </a:lnTo>
                  <a:lnTo>
                    <a:pt x="389657" y="492431"/>
                  </a:lnTo>
                  <a:lnTo>
                    <a:pt x="344841" y="507378"/>
                  </a:lnTo>
                  <a:lnTo>
                    <a:pt x="298372" y="514852"/>
                  </a:lnTo>
                  <a:lnTo>
                    <a:pt x="251352" y="514852"/>
                  </a:lnTo>
                  <a:lnTo>
                    <a:pt x="204883" y="507378"/>
                  </a:lnTo>
                  <a:lnTo>
                    <a:pt x="160067" y="492431"/>
                  </a:lnTo>
                  <a:lnTo>
                    <a:pt x="118005" y="470010"/>
                  </a:lnTo>
                  <a:lnTo>
                    <a:pt x="79800" y="440115"/>
                  </a:lnTo>
                  <a:lnTo>
                    <a:pt x="47880" y="404333"/>
                  </a:lnTo>
                  <a:lnTo>
                    <a:pt x="23940" y="364939"/>
                  </a:lnTo>
                  <a:lnTo>
                    <a:pt x="7980" y="322966"/>
                  </a:lnTo>
                  <a:lnTo>
                    <a:pt x="0" y="279444"/>
                  </a:lnTo>
                  <a:lnTo>
                    <a:pt x="0" y="235407"/>
                  </a:lnTo>
                  <a:lnTo>
                    <a:pt x="7980" y="191886"/>
                  </a:lnTo>
                  <a:lnTo>
                    <a:pt x="23940" y="149913"/>
                  </a:lnTo>
                  <a:lnTo>
                    <a:pt x="47880" y="110519"/>
                  </a:lnTo>
                  <a:lnTo>
                    <a:pt x="79800" y="74737"/>
                  </a:lnTo>
                  <a:lnTo>
                    <a:pt x="118005" y="44842"/>
                  </a:lnTo>
                  <a:lnTo>
                    <a:pt x="160067" y="22421"/>
                  </a:lnTo>
                  <a:lnTo>
                    <a:pt x="204883" y="7473"/>
                  </a:lnTo>
                  <a:lnTo>
                    <a:pt x="251352" y="0"/>
                  </a:lnTo>
                  <a:lnTo>
                    <a:pt x="298372" y="0"/>
                  </a:lnTo>
                  <a:lnTo>
                    <a:pt x="344841" y="7473"/>
                  </a:lnTo>
                  <a:lnTo>
                    <a:pt x="389657" y="22421"/>
                  </a:lnTo>
                  <a:lnTo>
                    <a:pt x="431719" y="44842"/>
                  </a:lnTo>
                  <a:lnTo>
                    <a:pt x="469924" y="74737"/>
                  </a:lnTo>
                  <a:close/>
                </a:path>
              </a:pathLst>
            </a:custGeom>
            <a:ln w="12699">
              <a:solidFill>
                <a:srgbClr val="C84C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1790700" y="2374900"/>
              <a:ext cx="15938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dirty="0">
                  <a:solidFill>
                    <a:srgbClr val="C84C2D"/>
                  </a:solidFill>
                  <a:latin typeface="Trebuchet MS"/>
                  <a:cs typeface="Trebuchet MS"/>
                </a:rPr>
                <a:t>1</a:t>
              </a:r>
              <a:endParaRPr sz="1800">
                <a:latin typeface="Trebuchet MS"/>
                <a:cs typeface="Trebuchet MS"/>
              </a:endParaRPr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987742" y="3313965"/>
              <a:ext cx="1765300" cy="297516"/>
            </a:xfrm>
            <a:prstGeom prst="rect">
              <a:avLst/>
            </a:prstGeom>
          </p:spPr>
          <p:txBody>
            <a:bodyPr vert="horz" wrap="square" lIns="0" tIns="27939" rIns="0" bIns="0" rtlCol="0">
              <a:spAutoFit/>
            </a:bodyPr>
            <a:lstStyle/>
            <a:p>
              <a:pPr marL="190500" marR="5080" indent="-177800">
                <a:lnSpc>
                  <a:spcPts val="2100"/>
                </a:lnSpc>
                <a:spcBef>
                  <a:spcPts val="219"/>
                </a:spcBef>
              </a:pPr>
              <a:r>
                <a:rPr lang="nl-BE" sz="1800" spc="-5" dirty="0">
                  <a:solidFill>
                    <a:srgbClr val="C84C2D"/>
                  </a:solidFill>
                  <a:latin typeface="Trebuchet MS"/>
                  <a:cs typeface="Trebuchet MS"/>
                </a:rPr>
                <a:t>Business Context</a:t>
              </a:r>
              <a:endParaRPr sz="1800" dirty="0">
                <a:latin typeface="Trebuchet MS"/>
                <a:cs typeface="Trebuchet MS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="" xmlns:a16="http://schemas.microsoft.com/office/drawing/2014/main" id="{A88C4E45-A33C-C445-B0BA-C8A64967CE8A}"/>
              </a:ext>
            </a:extLst>
          </p:cNvPr>
          <p:cNvGrpSpPr/>
          <p:nvPr/>
        </p:nvGrpSpPr>
        <p:grpSpPr>
          <a:xfrm>
            <a:off x="5294535" y="2305166"/>
            <a:ext cx="1548765" cy="1306315"/>
            <a:chOff x="4293921" y="2305166"/>
            <a:chExt cx="1548765" cy="1306315"/>
          </a:xfrm>
        </p:grpSpPr>
        <p:sp>
          <p:nvSpPr>
            <p:cNvPr id="5" name="object 5"/>
            <p:cNvSpPr/>
            <p:nvPr/>
          </p:nvSpPr>
          <p:spPr>
            <a:xfrm>
              <a:off x="5073815" y="2800128"/>
              <a:ext cx="0" cy="299085"/>
            </a:xfrm>
            <a:custGeom>
              <a:avLst/>
              <a:gdLst/>
              <a:ahLst/>
              <a:cxnLst/>
              <a:rect l="l" t="t" r="r" b="b"/>
              <a:pathLst>
                <a:path h="299085">
                  <a:moveTo>
                    <a:pt x="0" y="0"/>
                  </a:moveTo>
                  <a:lnTo>
                    <a:pt x="0" y="298551"/>
                  </a:lnTo>
                </a:path>
              </a:pathLst>
            </a:custGeom>
            <a:ln w="12700">
              <a:solidFill>
                <a:srgbClr val="A9A9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798952" y="2305166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298367" y="0"/>
                  </a:moveTo>
                  <a:lnTo>
                    <a:pt x="251348" y="0"/>
                  </a:lnTo>
                  <a:lnTo>
                    <a:pt x="204880" y="7473"/>
                  </a:lnTo>
                  <a:lnTo>
                    <a:pt x="160065" y="22419"/>
                  </a:lnTo>
                  <a:lnTo>
                    <a:pt x="118005" y="44839"/>
                  </a:lnTo>
                  <a:lnTo>
                    <a:pt x="79803" y="74732"/>
                  </a:lnTo>
                  <a:lnTo>
                    <a:pt x="47881" y="110516"/>
                  </a:lnTo>
                  <a:lnTo>
                    <a:pt x="23940" y="149911"/>
                  </a:lnTo>
                  <a:lnTo>
                    <a:pt x="7980" y="191885"/>
                  </a:lnTo>
                  <a:lnTo>
                    <a:pt x="0" y="235407"/>
                  </a:lnTo>
                  <a:lnTo>
                    <a:pt x="0" y="279445"/>
                  </a:lnTo>
                  <a:lnTo>
                    <a:pt x="7980" y="322966"/>
                  </a:lnTo>
                  <a:lnTo>
                    <a:pt x="23940" y="364939"/>
                  </a:lnTo>
                  <a:lnTo>
                    <a:pt x="47881" y="404331"/>
                  </a:lnTo>
                  <a:lnTo>
                    <a:pt x="79803" y="440111"/>
                  </a:lnTo>
                  <a:lnTo>
                    <a:pt x="118005" y="470008"/>
                  </a:lnTo>
                  <a:lnTo>
                    <a:pt x="160065" y="492430"/>
                  </a:lnTo>
                  <a:lnTo>
                    <a:pt x="204880" y="507379"/>
                  </a:lnTo>
                  <a:lnTo>
                    <a:pt x="251348" y="514853"/>
                  </a:lnTo>
                  <a:lnTo>
                    <a:pt x="298367" y="514853"/>
                  </a:lnTo>
                  <a:lnTo>
                    <a:pt x="344836" y="507379"/>
                  </a:lnTo>
                  <a:lnTo>
                    <a:pt x="389652" y="492430"/>
                  </a:lnTo>
                  <a:lnTo>
                    <a:pt x="431715" y="470008"/>
                  </a:lnTo>
                  <a:lnTo>
                    <a:pt x="469921" y="440111"/>
                  </a:lnTo>
                  <a:lnTo>
                    <a:pt x="501842" y="404331"/>
                  </a:lnTo>
                  <a:lnTo>
                    <a:pt x="525783" y="364939"/>
                  </a:lnTo>
                  <a:lnTo>
                    <a:pt x="541744" y="322966"/>
                  </a:lnTo>
                  <a:lnTo>
                    <a:pt x="549724" y="279445"/>
                  </a:lnTo>
                  <a:lnTo>
                    <a:pt x="549724" y="235407"/>
                  </a:lnTo>
                  <a:lnTo>
                    <a:pt x="541744" y="191885"/>
                  </a:lnTo>
                  <a:lnTo>
                    <a:pt x="525783" y="149911"/>
                  </a:lnTo>
                  <a:lnTo>
                    <a:pt x="501842" y="110516"/>
                  </a:lnTo>
                  <a:lnTo>
                    <a:pt x="469921" y="74732"/>
                  </a:lnTo>
                  <a:lnTo>
                    <a:pt x="431715" y="44839"/>
                  </a:lnTo>
                  <a:lnTo>
                    <a:pt x="389652" y="22419"/>
                  </a:lnTo>
                  <a:lnTo>
                    <a:pt x="344836" y="7473"/>
                  </a:lnTo>
                  <a:lnTo>
                    <a:pt x="2983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798956" y="2305166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469924" y="74737"/>
                  </a:moveTo>
                  <a:lnTo>
                    <a:pt x="501844" y="110519"/>
                  </a:lnTo>
                  <a:lnTo>
                    <a:pt x="525785" y="149913"/>
                  </a:lnTo>
                  <a:lnTo>
                    <a:pt x="541745" y="191886"/>
                  </a:lnTo>
                  <a:lnTo>
                    <a:pt x="549725" y="235407"/>
                  </a:lnTo>
                  <a:lnTo>
                    <a:pt x="549725" y="279444"/>
                  </a:lnTo>
                  <a:lnTo>
                    <a:pt x="541745" y="322966"/>
                  </a:lnTo>
                  <a:lnTo>
                    <a:pt x="525785" y="364939"/>
                  </a:lnTo>
                  <a:lnTo>
                    <a:pt x="501844" y="404333"/>
                  </a:lnTo>
                  <a:lnTo>
                    <a:pt x="469924" y="440115"/>
                  </a:lnTo>
                  <a:lnTo>
                    <a:pt x="431719" y="470010"/>
                  </a:lnTo>
                  <a:lnTo>
                    <a:pt x="389657" y="492431"/>
                  </a:lnTo>
                  <a:lnTo>
                    <a:pt x="344841" y="507378"/>
                  </a:lnTo>
                  <a:lnTo>
                    <a:pt x="298372" y="514852"/>
                  </a:lnTo>
                  <a:lnTo>
                    <a:pt x="251352" y="514852"/>
                  </a:lnTo>
                  <a:lnTo>
                    <a:pt x="204883" y="507378"/>
                  </a:lnTo>
                  <a:lnTo>
                    <a:pt x="160067" y="492431"/>
                  </a:lnTo>
                  <a:lnTo>
                    <a:pt x="118005" y="470010"/>
                  </a:lnTo>
                  <a:lnTo>
                    <a:pt x="79800" y="440115"/>
                  </a:lnTo>
                  <a:lnTo>
                    <a:pt x="47880" y="404333"/>
                  </a:lnTo>
                  <a:lnTo>
                    <a:pt x="23940" y="364939"/>
                  </a:lnTo>
                  <a:lnTo>
                    <a:pt x="7980" y="322966"/>
                  </a:lnTo>
                  <a:lnTo>
                    <a:pt x="0" y="279444"/>
                  </a:lnTo>
                  <a:lnTo>
                    <a:pt x="0" y="235407"/>
                  </a:lnTo>
                  <a:lnTo>
                    <a:pt x="7980" y="191886"/>
                  </a:lnTo>
                  <a:lnTo>
                    <a:pt x="23940" y="149913"/>
                  </a:lnTo>
                  <a:lnTo>
                    <a:pt x="47880" y="110519"/>
                  </a:lnTo>
                  <a:lnTo>
                    <a:pt x="79800" y="74737"/>
                  </a:lnTo>
                  <a:lnTo>
                    <a:pt x="118005" y="44842"/>
                  </a:lnTo>
                  <a:lnTo>
                    <a:pt x="160067" y="22421"/>
                  </a:lnTo>
                  <a:lnTo>
                    <a:pt x="204883" y="7473"/>
                  </a:lnTo>
                  <a:lnTo>
                    <a:pt x="251352" y="0"/>
                  </a:lnTo>
                  <a:lnTo>
                    <a:pt x="298372" y="0"/>
                  </a:lnTo>
                  <a:lnTo>
                    <a:pt x="344841" y="7473"/>
                  </a:lnTo>
                  <a:lnTo>
                    <a:pt x="389657" y="22421"/>
                  </a:lnTo>
                  <a:lnTo>
                    <a:pt x="431719" y="44842"/>
                  </a:lnTo>
                  <a:lnTo>
                    <a:pt x="469924" y="74737"/>
                  </a:lnTo>
                  <a:close/>
                </a:path>
              </a:pathLst>
            </a:custGeom>
            <a:ln w="12699">
              <a:solidFill>
                <a:srgbClr val="A9A9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 txBox="1"/>
            <p:nvPr/>
          </p:nvSpPr>
          <p:spPr>
            <a:xfrm>
              <a:off x="5005121" y="2410061"/>
              <a:ext cx="1454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nl-BE" dirty="0">
                  <a:solidFill>
                    <a:srgbClr val="797979"/>
                  </a:solidFill>
                  <a:latin typeface="Trebuchet MS"/>
                  <a:cs typeface="Trebuchet MS"/>
                </a:rPr>
                <a:t>3</a:t>
              </a:r>
              <a:endParaRPr sz="1800" dirty="0">
                <a:latin typeface="Trebuchet MS"/>
                <a:cs typeface="Trebuchet MS"/>
              </a:endParaRPr>
            </a:p>
          </p:txBody>
        </p:sp>
        <p:sp>
          <p:nvSpPr>
            <p:cNvPr id="17" name="object 17"/>
            <p:cNvSpPr txBox="1"/>
            <p:nvPr/>
          </p:nvSpPr>
          <p:spPr>
            <a:xfrm>
              <a:off x="4293921" y="3311761"/>
              <a:ext cx="154876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D6D6D6"/>
                  </a:solidFill>
                  <a:latin typeface="Trebuchet MS"/>
                  <a:cs typeface="Trebuchet MS"/>
                </a:rPr>
                <a:t>Baseline</a:t>
              </a:r>
              <a:r>
                <a:rPr sz="1800" spc="-85" dirty="0">
                  <a:solidFill>
                    <a:srgbClr val="D6D6D6"/>
                  </a:solidFill>
                  <a:latin typeface="Trebuchet MS"/>
                  <a:cs typeface="Trebuchet MS"/>
                </a:rPr>
                <a:t> </a:t>
              </a:r>
              <a:r>
                <a:rPr sz="1800" dirty="0">
                  <a:solidFill>
                    <a:srgbClr val="D6D6D6"/>
                  </a:solidFill>
                  <a:latin typeface="Trebuchet MS"/>
                  <a:cs typeface="Trebuchet MS"/>
                </a:rPr>
                <a:t>Model</a:t>
              </a:r>
              <a:endParaRPr sz="1800" dirty="0">
                <a:latin typeface="Trebuchet MS"/>
                <a:cs typeface="Trebuchet MS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AD427DF6-ABED-E746-B519-4F5C7609DBE3}"/>
              </a:ext>
            </a:extLst>
          </p:cNvPr>
          <p:cNvGrpSpPr/>
          <p:nvPr/>
        </p:nvGrpSpPr>
        <p:grpSpPr>
          <a:xfrm>
            <a:off x="7338235" y="2296512"/>
            <a:ext cx="2085975" cy="1306315"/>
            <a:chOff x="5715000" y="2270005"/>
            <a:chExt cx="2085975" cy="1306315"/>
          </a:xfrm>
        </p:grpSpPr>
        <p:sp>
          <p:nvSpPr>
            <p:cNvPr id="6" name="object 6"/>
            <p:cNvSpPr/>
            <p:nvPr/>
          </p:nvSpPr>
          <p:spPr>
            <a:xfrm>
              <a:off x="6770306" y="2764967"/>
              <a:ext cx="0" cy="299085"/>
            </a:xfrm>
            <a:custGeom>
              <a:avLst/>
              <a:gdLst/>
              <a:ahLst/>
              <a:cxnLst/>
              <a:rect l="l" t="t" r="r" b="b"/>
              <a:pathLst>
                <a:path h="299085">
                  <a:moveTo>
                    <a:pt x="0" y="0"/>
                  </a:moveTo>
                  <a:lnTo>
                    <a:pt x="0" y="298551"/>
                  </a:lnTo>
                </a:path>
              </a:pathLst>
            </a:custGeom>
            <a:ln w="12700">
              <a:solidFill>
                <a:srgbClr val="A9A9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495440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09" h="514985">
                  <a:moveTo>
                    <a:pt x="298369" y="0"/>
                  </a:moveTo>
                  <a:lnTo>
                    <a:pt x="251349" y="0"/>
                  </a:lnTo>
                  <a:lnTo>
                    <a:pt x="204879" y="7473"/>
                  </a:lnTo>
                  <a:lnTo>
                    <a:pt x="160062" y="22419"/>
                  </a:lnTo>
                  <a:lnTo>
                    <a:pt x="118000" y="44839"/>
                  </a:lnTo>
                  <a:lnTo>
                    <a:pt x="79793" y="74732"/>
                  </a:lnTo>
                  <a:lnTo>
                    <a:pt x="47876" y="110516"/>
                  </a:lnTo>
                  <a:lnTo>
                    <a:pt x="23938" y="149911"/>
                  </a:lnTo>
                  <a:lnTo>
                    <a:pt x="7979" y="191885"/>
                  </a:lnTo>
                  <a:lnTo>
                    <a:pt x="0" y="235407"/>
                  </a:lnTo>
                  <a:lnTo>
                    <a:pt x="0" y="279445"/>
                  </a:lnTo>
                  <a:lnTo>
                    <a:pt x="7979" y="322966"/>
                  </a:lnTo>
                  <a:lnTo>
                    <a:pt x="23938" y="364939"/>
                  </a:lnTo>
                  <a:lnTo>
                    <a:pt x="47876" y="404331"/>
                  </a:lnTo>
                  <a:lnTo>
                    <a:pt x="79793" y="440111"/>
                  </a:lnTo>
                  <a:lnTo>
                    <a:pt x="118000" y="470008"/>
                  </a:lnTo>
                  <a:lnTo>
                    <a:pt x="160062" y="492430"/>
                  </a:lnTo>
                  <a:lnTo>
                    <a:pt x="204879" y="507379"/>
                  </a:lnTo>
                  <a:lnTo>
                    <a:pt x="251349" y="514853"/>
                  </a:lnTo>
                  <a:lnTo>
                    <a:pt x="298369" y="514853"/>
                  </a:lnTo>
                  <a:lnTo>
                    <a:pt x="344838" y="507379"/>
                  </a:lnTo>
                  <a:lnTo>
                    <a:pt x="389655" y="492430"/>
                  </a:lnTo>
                  <a:lnTo>
                    <a:pt x="431718" y="470008"/>
                  </a:lnTo>
                  <a:lnTo>
                    <a:pt x="469924" y="440111"/>
                  </a:lnTo>
                  <a:lnTo>
                    <a:pt x="501842" y="404331"/>
                  </a:lnTo>
                  <a:lnTo>
                    <a:pt x="525780" y="364939"/>
                  </a:lnTo>
                  <a:lnTo>
                    <a:pt x="541739" y="322966"/>
                  </a:lnTo>
                  <a:lnTo>
                    <a:pt x="549718" y="279445"/>
                  </a:lnTo>
                  <a:lnTo>
                    <a:pt x="549718" y="235407"/>
                  </a:lnTo>
                  <a:lnTo>
                    <a:pt x="541739" y="191885"/>
                  </a:lnTo>
                  <a:lnTo>
                    <a:pt x="525780" y="149911"/>
                  </a:lnTo>
                  <a:lnTo>
                    <a:pt x="501842" y="110516"/>
                  </a:lnTo>
                  <a:lnTo>
                    <a:pt x="469924" y="74732"/>
                  </a:lnTo>
                  <a:lnTo>
                    <a:pt x="431718" y="44839"/>
                  </a:lnTo>
                  <a:lnTo>
                    <a:pt x="389655" y="22419"/>
                  </a:lnTo>
                  <a:lnTo>
                    <a:pt x="344838" y="7473"/>
                  </a:lnTo>
                  <a:lnTo>
                    <a:pt x="2983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495434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09" h="514985">
                  <a:moveTo>
                    <a:pt x="469924" y="74737"/>
                  </a:moveTo>
                  <a:lnTo>
                    <a:pt x="501844" y="110519"/>
                  </a:lnTo>
                  <a:lnTo>
                    <a:pt x="525785" y="149913"/>
                  </a:lnTo>
                  <a:lnTo>
                    <a:pt x="541745" y="191886"/>
                  </a:lnTo>
                  <a:lnTo>
                    <a:pt x="549725" y="235407"/>
                  </a:lnTo>
                  <a:lnTo>
                    <a:pt x="549725" y="279444"/>
                  </a:lnTo>
                  <a:lnTo>
                    <a:pt x="541745" y="322966"/>
                  </a:lnTo>
                  <a:lnTo>
                    <a:pt x="525785" y="364939"/>
                  </a:lnTo>
                  <a:lnTo>
                    <a:pt x="501844" y="404333"/>
                  </a:lnTo>
                  <a:lnTo>
                    <a:pt x="469924" y="440115"/>
                  </a:lnTo>
                  <a:lnTo>
                    <a:pt x="431719" y="470010"/>
                  </a:lnTo>
                  <a:lnTo>
                    <a:pt x="389657" y="492431"/>
                  </a:lnTo>
                  <a:lnTo>
                    <a:pt x="344841" y="507378"/>
                  </a:lnTo>
                  <a:lnTo>
                    <a:pt x="298372" y="514852"/>
                  </a:lnTo>
                  <a:lnTo>
                    <a:pt x="251352" y="514852"/>
                  </a:lnTo>
                  <a:lnTo>
                    <a:pt x="204883" y="507378"/>
                  </a:lnTo>
                  <a:lnTo>
                    <a:pt x="160067" y="492431"/>
                  </a:lnTo>
                  <a:lnTo>
                    <a:pt x="118005" y="470010"/>
                  </a:lnTo>
                  <a:lnTo>
                    <a:pt x="79800" y="440115"/>
                  </a:lnTo>
                  <a:lnTo>
                    <a:pt x="47880" y="404333"/>
                  </a:lnTo>
                  <a:lnTo>
                    <a:pt x="23940" y="364939"/>
                  </a:lnTo>
                  <a:lnTo>
                    <a:pt x="7980" y="322966"/>
                  </a:lnTo>
                  <a:lnTo>
                    <a:pt x="0" y="279444"/>
                  </a:lnTo>
                  <a:lnTo>
                    <a:pt x="0" y="235407"/>
                  </a:lnTo>
                  <a:lnTo>
                    <a:pt x="7980" y="191886"/>
                  </a:lnTo>
                  <a:lnTo>
                    <a:pt x="23940" y="149913"/>
                  </a:lnTo>
                  <a:lnTo>
                    <a:pt x="47880" y="110519"/>
                  </a:lnTo>
                  <a:lnTo>
                    <a:pt x="79800" y="74737"/>
                  </a:lnTo>
                  <a:lnTo>
                    <a:pt x="118005" y="44842"/>
                  </a:lnTo>
                  <a:lnTo>
                    <a:pt x="160067" y="22421"/>
                  </a:lnTo>
                  <a:lnTo>
                    <a:pt x="204883" y="7473"/>
                  </a:lnTo>
                  <a:lnTo>
                    <a:pt x="251352" y="0"/>
                  </a:lnTo>
                  <a:lnTo>
                    <a:pt x="298372" y="0"/>
                  </a:lnTo>
                  <a:lnTo>
                    <a:pt x="344841" y="7473"/>
                  </a:lnTo>
                  <a:lnTo>
                    <a:pt x="389657" y="22421"/>
                  </a:lnTo>
                  <a:lnTo>
                    <a:pt x="431719" y="44842"/>
                  </a:lnTo>
                  <a:lnTo>
                    <a:pt x="469924" y="74737"/>
                  </a:lnTo>
                  <a:close/>
                </a:path>
              </a:pathLst>
            </a:custGeom>
            <a:ln w="12700">
              <a:solidFill>
                <a:srgbClr val="A9A9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 txBox="1"/>
            <p:nvPr/>
          </p:nvSpPr>
          <p:spPr>
            <a:xfrm>
              <a:off x="6692900" y="2374900"/>
              <a:ext cx="1454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nl-BE" dirty="0">
                  <a:solidFill>
                    <a:srgbClr val="797979"/>
                  </a:solidFill>
                  <a:latin typeface="Trebuchet MS"/>
                  <a:cs typeface="Trebuchet MS"/>
                </a:rPr>
                <a:t>4</a:t>
              </a:r>
              <a:endParaRPr sz="1800" dirty="0">
                <a:latin typeface="Trebuchet MS"/>
                <a:cs typeface="Trebuchet MS"/>
              </a:endParaRPr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5715000" y="3276600"/>
              <a:ext cx="208597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D6D6D6"/>
                  </a:solidFill>
                  <a:latin typeface="Trebuchet MS"/>
                  <a:cs typeface="Trebuchet MS"/>
                </a:rPr>
                <a:t>Feature</a:t>
              </a:r>
              <a:r>
                <a:rPr sz="1800" spc="-85" dirty="0">
                  <a:solidFill>
                    <a:srgbClr val="D6D6D6"/>
                  </a:solidFill>
                  <a:latin typeface="Trebuchet MS"/>
                  <a:cs typeface="Trebuchet MS"/>
                </a:rPr>
                <a:t> </a:t>
              </a:r>
              <a:r>
                <a:rPr sz="1800" dirty="0">
                  <a:solidFill>
                    <a:srgbClr val="D6D6D6"/>
                  </a:solidFill>
                  <a:latin typeface="Trebuchet MS"/>
                  <a:cs typeface="Trebuchet MS"/>
                </a:rPr>
                <a:t>engineering</a:t>
              </a:r>
              <a:endParaRPr sz="1800">
                <a:latin typeface="Trebuchet MS"/>
                <a:cs typeface="Trebuchet M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CA67D385-E36C-6B46-920A-4E204215D89B}"/>
              </a:ext>
            </a:extLst>
          </p:cNvPr>
          <p:cNvGrpSpPr/>
          <p:nvPr/>
        </p:nvGrpSpPr>
        <p:grpSpPr>
          <a:xfrm>
            <a:off x="9919146" y="2305166"/>
            <a:ext cx="1224280" cy="1306315"/>
            <a:chOff x="8597900" y="2270005"/>
            <a:chExt cx="1224280" cy="1306315"/>
          </a:xfrm>
        </p:grpSpPr>
        <p:sp>
          <p:nvSpPr>
            <p:cNvPr id="19" name="object 19"/>
            <p:cNvSpPr txBox="1"/>
            <p:nvPr/>
          </p:nvSpPr>
          <p:spPr>
            <a:xfrm>
              <a:off x="8597900" y="3276600"/>
              <a:ext cx="122428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D6D6D6"/>
                  </a:solidFill>
                  <a:latin typeface="Trebuchet MS"/>
                  <a:cs typeface="Trebuchet MS"/>
                </a:rPr>
                <a:t>Final</a:t>
              </a:r>
              <a:r>
                <a:rPr sz="1800" spc="-80" dirty="0">
                  <a:solidFill>
                    <a:srgbClr val="D6D6D6"/>
                  </a:solidFill>
                  <a:latin typeface="Trebuchet MS"/>
                  <a:cs typeface="Trebuchet MS"/>
                </a:rPr>
                <a:t> </a:t>
              </a:r>
              <a:r>
                <a:rPr sz="1800" spc="-5" dirty="0">
                  <a:solidFill>
                    <a:srgbClr val="D6D6D6"/>
                  </a:solidFill>
                  <a:latin typeface="Trebuchet MS"/>
                  <a:cs typeface="Trebuchet MS"/>
                </a:rPr>
                <a:t>model</a:t>
              </a:r>
              <a:endParaRPr sz="1800">
                <a:latin typeface="Trebuchet MS"/>
                <a:cs typeface="Trebuchet MS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9217406" y="2764967"/>
              <a:ext cx="0" cy="299085"/>
            </a:xfrm>
            <a:custGeom>
              <a:avLst/>
              <a:gdLst/>
              <a:ahLst/>
              <a:cxnLst/>
              <a:rect l="l" t="t" r="r" b="b"/>
              <a:pathLst>
                <a:path h="299085">
                  <a:moveTo>
                    <a:pt x="0" y="0"/>
                  </a:moveTo>
                  <a:lnTo>
                    <a:pt x="0" y="298551"/>
                  </a:lnTo>
                </a:path>
              </a:pathLst>
            </a:custGeom>
            <a:ln w="12700">
              <a:solidFill>
                <a:srgbClr val="A9A9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942543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09" h="514985">
                  <a:moveTo>
                    <a:pt x="298376" y="0"/>
                  </a:moveTo>
                  <a:lnTo>
                    <a:pt x="251357" y="0"/>
                  </a:lnTo>
                  <a:lnTo>
                    <a:pt x="204888" y="7473"/>
                  </a:lnTo>
                  <a:lnTo>
                    <a:pt x="160072" y="22419"/>
                  </a:lnTo>
                  <a:lnTo>
                    <a:pt x="118009" y="44839"/>
                  </a:lnTo>
                  <a:lnTo>
                    <a:pt x="79803" y="74732"/>
                  </a:lnTo>
                  <a:lnTo>
                    <a:pt x="47881" y="110516"/>
                  </a:lnTo>
                  <a:lnTo>
                    <a:pt x="23940" y="149911"/>
                  </a:lnTo>
                  <a:lnTo>
                    <a:pt x="7980" y="191885"/>
                  </a:lnTo>
                  <a:lnTo>
                    <a:pt x="0" y="235407"/>
                  </a:lnTo>
                  <a:lnTo>
                    <a:pt x="0" y="279445"/>
                  </a:lnTo>
                  <a:lnTo>
                    <a:pt x="7980" y="322966"/>
                  </a:lnTo>
                  <a:lnTo>
                    <a:pt x="23940" y="364939"/>
                  </a:lnTo>
                  <a:lnTo>
                    <a:pt x="47881" y="404331"/>
                  </a:lnTo>
                  <a:lnTo>
                    <a:pt x="79803" y="440111"/>
                  </a:lnTo>
                  <a:lnTo>
                    <a:pt x="118009" y="470008"/>
                  </a:lnTo>
                  <a:lnTo>
                    <a:pt x="160072" y="492430"/>
                  </a:lnTo>
                  <a:lnTo>
                    <a:pt x="204888" y="507379"/>
                  </a:lnTo>
                  <a:lnTo>
                    <a:pt x="251357" y="514853"/>
                  </a:lnTo>
                  <a:lnTo>
                    <a:pt x="298376" y="514853"/>
                  </a:lnTo>
                  <a:lnTo>
                    <a:pt x="344844" y="507379"/>
                  </a:lnTo>
                  <a:lnTo>
                    <a:pt x="389659" y="492430"/>
                  </a:lnTo>
                  <a:lnTo>
                    <a:pt x="431718" y="470008"/>
                  </a:lnTo>
                  <a:lnTo>
                    <a:pt x="469921" y="440111"/>
                  </a:lnTo>
                  <a:lnTo>
                    <a:pt x="501842" y="404331"/>
                  </a:lnTo>
                  <a:lnTo>
                    <a:pt x="525783" y="364939"/>
                  </a:lnTo>
                  <a:lnTo>
                    <a:pt x="541744" y="322966"/>
                  </a:lnTo>
                  <a:lnTo>
                    <a:pt x="549724" y="279445"/>
                  </a:lnTo>
                  <a:lnTo>
                    <a:pt x="549724" y="235407"/>
                  </a:lnTo>
                  <a:lnTo>
                    <a:pt x="541744" y="191885"/>
                  </a:lnTo>
                  <a:lnTo>
                    <a:pt x="525783" y="149911"/>
                  </a:lnTo>
                  <a:lnTo>
                    <a:pt x="501842" y="110516"/>
                  </a:lnTo>
                  <a:lnTo>
                    <a:pt x="469921" y="74732"/>
                  </a:lnTo>
                  <a:lnTo>
                    <a:pt x="431718" y="44839"/>
                  </a:lnTo>
                  <a:lnTo>
                    <a:pt x="389659" y="22419"/>
                  </a:lnTo>
                  <a:lnTo>
                    <a:pt x="344844" y="7473"/>
                  </a:lnTo>
                  <a:lnTo>
                    <a:pt x="2983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942547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09" h="514985">
                  <a:moveTo>
                    <a:pt x="469924" y="74737"/>
                  </a:moveTo>
                  <a:lnTo>
                    <a:pt x="501844" y="110519"/>
                  </a:lnTo>
                  <a:lnTo>
                    <a:pt x="525785" y="149913"/>
                  </a:lnTo>
                  <a:lnTo>
                    <a:pt x="541745" y="191886"/>
                  </a:lnTo>
                  <a:lnTo>
                    <a:pt x="549725" y="235407"/>
                  </a:lnTo>
                  <a:lnTo>
                    <a:pt x="549725" y="279444"/>
                  </a:lnTo>
                  <a:lnTo>
                    <a:pt x="541745" y="322966"/>
                  </a:lnTo>
                  <a:lnTo>
                    <a:pt x="525785" y="364939"/>
                  </a:lnTo>
                  <a:lnTo>
                    <a:pt x="501844" y="404333"/>
                  </a:lnTo>
                  <a:lnTo>
                    <a:pt x="469924" y="440115"/>
                  </a:lnTo>
                  <a:lnTo>
                    <a:pt x="431719" y="470010"/>
                  </a:lnTo>
                  <a:lnTo>
                    <a:pt x="389657" y="492431"/>
                  </a:lnTo>
                  <a:lnTo>
                    <a:pt x="344841" y="507378"/>
                  </a:lnTo>
                  <a:lnTo>
                    <a:pt x="298372" y="514852"/>
                  </a:lnTo>
                  <a:lnTo>
                    <a:pt x="251352" y="514852"/>
                  </a:lnTo>
                  <a:lnTo>
                    <a:pt x="204883" y="507378"/>
                  </a:lnTo>
                  <a:lnTo>
                    <a:pt x="160067" y="492431"/>
                  </a:lnTo>
                  <a:lnTo>
                    <a:pt x="118005" y="470010"/>
                  </a:lnTo>
                  <a:lnTo>
                    <a:pt x="79800" y="440115"/>
                  </a:lnTo>
                  <a:lnTo>
                    <a:pt x="47880" y="404333"/>
                  </a:lnTo>
                  <a:lnTo>
                    <a:pt x="23940" y="364939"/>
                  </a:lnTo>
                  <a:lnTo>
                    <a:pt x="7980" y="322966"/>
                  </a:lnTo>
                  <a:lnTo>
                    <a:pt x="0" y="279444"/>
                  </a:lnTo>
                  <a:lnTo>
                    <a:pt x="0" y="235407"/>
                  </a:lnTo>
                  <a:lnTo>
                    <a:pt x="7980" y="191886"/>
                  </a:lnTo>
                  <a:lnTo>
                    <a:pt x="23940" y="149913"/>
                  </a:lnTo>
                  <a:lnTo>
                    <a:pt x="47880" y="110519"/>
                  </a:lnTo>
                  <a:lnTo>
                    <a:pt x="79800" y="74737"/>
                  </a:lnTo>
                  <a:lnTo>
                    <a:pt x="118005" y="44842"/>
                  </a:lnTo>
                  <a:lnTo>
                    <a:pt x="160067" y="22421"/>
                  </a:lnTo>
                  <a:lnTo>
                    <a:pt x="204883" y="7473"/>
                  </a:lnTo>
                  <a:lnTo>
                    <a:pt x="251352" y="0"/>
                  </a:lnTo>
                  <a:lnTo>
                    <a:pt x="298372" y="0"/>
                  </a:lnTo>
                  <a:lnTo>
                    <a:pt x="344841" y="7473"/>
                  </a:lnTo>
                  <a:lnTo>
                    <a:pt x="389657" y="22421"/>
                  </a:lnTo>
                  <a:lnTo>
                    <a:pt x="431719" y="44842"/>
                  </a:lnTo>
                  <a:lnTo>
                    <a:pt x="469924" y="74737"/>
                  </a:lnTo>
                  <a:close/>
                </a:path>
              </a:pathLst>
            </a:custGeom>
            <a:ln w="12699">
              <a:solidFill>
                <a:srgbClr val="A9A9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 txBox="1"/>
            <p:nvPr/>
          </p:nvSpPr>
          <p:spPr>
            <a:xfrm>
              <a:off x="9144000" y="2374900"/>
              <a:ext cx="1454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nl-BE" dirty="0">
                  <a:solidFill>
                    <a:srgbClr val="797979"/>
                  </a:solidFill>
                  <a:latin typeface="Trebuchet MS"/>
                  <a:cs typeface="Trebuchet MS"/>
                </a:rPr>
                <a:t>5</a:t>
              </a:r>
              <a:endParaRPr sz="1800" dirty="0">
                <a:latin typeface="Trebuchet MS"/>
                <a:cs typeface="Trebuchet MS"/>
              </a:endParaRPr>
            </a:p>
          </p:txBody>
        </p:sp>
      </p:grpSp>
      <p:sp>
        <p:nvSpPr>
          <p:cNvPr id="24" name="object 24"/>
          <p:cNvSpPr/>
          <p:nvPr/>
        </p:nvSpPr>
        <p:spPr>
          <a:xfrm>
            <a:off x="128771" y="3107969"/>
            <a:ext cx="1744980" cy="0"/>
          </a:xfrm>
          <a:custGeom>
            <a:avLst/>
            <a:gdLst/>
            <a:ahLst/>
            <a:cxnLst/>
            <a:rect l="l" t="t" r="r" b="b"/>
            <a:pathLst>
              <a:path w="1744980">
                <a:moveTo>
                  <a:pt x="0" y="0"/>
                </a:moveTo>
                <a:lnTo>
                  <a:pt x="1744491" y="0"/>
                </a:lnTo>
              </a:path>
            </a:pathLst>
          </a:custGeom>
          <a:ln w="889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753126" y="2932709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20">
                <a:moveTo>
                  <a:pt x="0" y="0"/>
                </a:moveTo>
                <a:lnTo>
                  <a:pt x="0" y="350519"/>
                </a:lnTo>
                <a:lnTo>
                  <a:pt x="350520" y="175259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873262" y="3107969"/>
            <a:ext cx="9924415" cy="0"/>
          </a:xfrm>
          <a:custGeom>
            <a:avLst/>
            <a:gdLst/>
            <a:ahLst/>
            <a:cxnLst/>
            <a:rect l="l" t="t" r="r" b="b"/>
            <a:pathLst>
              <a:path w="9924415">
                <a:moveTo>
                  <a:pt x="0" y="0"/>
                </a:moveTo>
                <a:lnTo>
                  <a:pt x="9879863" y="0"/>
                </a:lnTo>
                <a:lnTo>
                  <a:pt x="9924313" y="0"/>
                </a:lnTo>
              </a:path>
            </a:pathLst>
          </a:custGeom>
          <a:ln w="889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753126" y="2932709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20">
                <a:moveTo>
                  <a:pt x="0" y="0"/>
                </a:moveTo>
                <a:lnTo>
                  <a:pt x="0" y="350519"/>
                </a:lnTo>
                <a:lnTo>
                  <a:pt x="350520" y="175259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5EDDBAD8-E32C-4E4E-A2A1-456E943C84E7}"/>
              </a:ext>
            </a:extLst>
          </p:cNvPr>
          <p:cNvGrpSpPr/>
          <p:nvPr/>
        </p:nvGrpSpPr>
        <p:grpSpPr>
          <a:xfrm>
            <a:off x="3030876" y="2293322"/>
            <a:ext cx="1985259" cy="1573417"/>
            <a:chOff x="2620716" y="2293322"/>
            <a:chExt cx="1985259" cy="1573417"/>
          </a:xfrm>
        </p:grpSpPr>
        <p:sp>
          <p:nvSpPr>
            <p:cNvPr id="30" name="object 5">
              <a:extLst>
                <a:ext uri="{FF2B5EF4-FFF2-40B4-BE49-F238E27FC236}">
                  <a16:creationId xmlns="" xmlns:a16="http://schemas.microsoft.com/office/drawing/2014/main" id="{73EF2BBB-0CF6-EC4D-8AFE-A8FEB66C2A7F}"/>
                </a:ext>
              </a:extLst>
            </p:cNvPr>
            <p:cNvSpPr/>
            <p:nvPr/>
          </p:nvSpPr>
          <p:spPr>
            <a:xfrm>
              <a:off x="3620569" y="2788284"/>
              <a:ext cx="0" cy="299085"/>
            </a:xfrm>
            <a:custGeom>
              <a:avLst/>
              <a:gdLst/>
              <a:ahLst/>
              <a:cxnLst/>
              <a:rect l="l" t="t" r="r" b="b"/>
              <a:pathLst>
                <a:path h="299085">
                  <a:moveTo>
                    <a:pt x="0" y="0"/>
                  </a:moveTo>
                  <a:lnTo>
                    <a:pt x="0" y="298551"/>
                  </a:lnTo>
                </a:path>
              </a:pathLst>
            </a:custGeom>
            <a:ln w="12700">
              <a:solidFill>
                <a:srgbClr val="A9A9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10">
              <a:extLst>
                <a:ext uri="{FF2B5EF4-FFF2-40B4-BE49-F238E27FC236}">
                  <a16:creationId xmlns="" xmlns:a16="http://schemas.microsoft.com/office/drawing/2014/main" id="{32D5F933-9981-9043-A80E-D6C76AEF0E73}"/>
                </a:ext>
              </a:extLst>
            </p:cNvPr>
            <p:cNvSpPr/>
            <p:nvPr/>
          </p:nvSpPr>
          <p:spPr>
            <a:xfrm>
              <a:off x="3345706" y="2293322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298367" y="0"/>
                  </a:moveTo>
                  <a:lnTo>
                    <a:pt x="251348" y="0"/>
                  </a:lnTo>
                  <a:lnTo>
                    <a:pt x="204880" y="7473"/>
                  </a:lnTo>
                  <a:lnTo>
                    <a:pt x="160065" y="22419"/>
                  </a:lnTo>
                  <a:lnTo>
                    <a:pt x="118005" y="44839"/>
                  </a:lnTo>
                  <a:lnTo>
                    <a:pt x="79803" y="74732"/>
                  </a:lnTo>
                  <a:lnTo>
                    <a:pt x="47881" y="110516"/>
                  </a:lnTo>
                  <a:lnTo>
                    <a:pt x="23940" y="149911"/>
                  </a:lnTo>
                  <a:lnTo>
                    <a:pt x="7980" y="191885"/>
                  </a:lnTo>
                  <a:lnTo>
                    <a:pt x="0" y="235407"/>
                  </a:lnTo>
                  <a:lnTo>
                    <a:pt x="0" y="279445"/>
                  </a:lnTo>
                  <a:lnTo>
                    <a:pt x="7980" y="322966"/>
                  </a:lnTo>
                  <a:lnTo>
                    <a:pt x="23940" y="364939"/>
                  </a:lnTo>
                  <a:lnTo>
                    <a:pt x="47881" y="404331"/>
                  </a:lnTo>
                  <a:lnTo>
                    <a:pt x="79803" y="440111"/>
                  </a:lnTo>
                  <a:lnTo>
                    <a:pt x="118005" y="470008"/>
                  </a:lnTo>
                  <a:lnTo>
                    <a:pt x="160065" y="492430"/>
                  </a:lnTo>
                  <a:lnTo>
                    <a:pt x="204880" y="507379"/>
                  </a:lnTo>
                  <a:lnTo>
                    <a:pt x="251348" y="514853"/>
                  </a:lnTo>
                  <a:lnTo>
                    <a:pt x="298367" y="514853"/>
                  </a:lnTo>
                  <a:lnTo>
                    <a:pt x="344836" y="507379"/>
                  </a:lnTo>
                  <a:lnTo>
                    <a:pt x="389652" y="492430"/>
                  </a:lnTo>
                  <a:lnTo>
                    <a:pt x="431715" y="470008"/>
                  </a:lnTo>
                  <a:lnTo>
                    <a:pt x="469921" y="440111"/>
                  </a:lnTo>
                  <a:lnTo>
                    <a:pt x="501842" y="404331"/>
                  </a:lnTo>
                  <a:lnTo>
                    <a:pt x="525783" y="364939"/>
                  </a:lnTo>
                  <a:lnTo>
                    <a:pt x="541744" y="322966"/>
                  </a:lnTo>
                  <a:lnTo>
                    <a:pt x="549724" y="279445"/>
                  </a:lnTo>
                  <a:lnTo>
                    <a:pt x="549724" y="235407"/>
                  </a:lnTo>
                  <a:lnTo>
                    <a:pt x="541744" y="191885"/>
                  </a:lnTo>
                  <a:lnTo>
                    <a:pt x="525783" y="149911"/>
                  </a:lnTo>
                  <a:lnTo>
                    <a:pt x="501842" y="110516"/>
                  </a:lnTo>
                  <a:lnTo>
                    <a:pt x="469921" y="74732"/>
                  </a:lnTo>
                  <a:lnTo>
                    <a:pt x="431715" y="44839"/>
                  </a:lnTo>
                  <a:lnTo>
                    <a:pt x="389652" y="22419"/>
                  </a:lnTo>
                  <a:lnTo>
                    <a:pt x="344836" y="7473"/>
                  </a:lnTo>
                  <a:lnTo>
                    <a:pt x="2983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11">
              <a:extLst>
                <a:ext uri="{FF2B5EF4-FFF2-40B4-BE49-F238E27FC236}">
                  <a16:creationId xmlns="" xmlns:a16="http://schemas.microsoft.com/office/drawing/2014/main" id="{C768AFD3-ACB7-2640-B63D-7922A37F9510}"/>
                </a:ext>
              </a:extLst>
            </p:cNvPr>
            <p:cNvSpPr/>
            <p:nvPr/>
          </p:nvSpPr>
          <p:spPr>
            <a:xfrm>
              <a:off x="3345710" y="2293322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469924" y="74737"/>
                  </a:moveTo>
                  <a:lnTo>
                    <a:pt x="501844" y="110519"/>
                  </a:lnTo>
                  <a:lnTo>
                    <a:pt x="525785" y="149913"/>
                  </a:lnTo>
                  <a:lnTo>
                    <a:pt x="541745" y="191886"/>
                  </a:lnTo>
                  <a:lnTo>
                    <a:pt x="549725" y="235407"/>
                  </a:lnTo>
                  <a:lnTo>
                    <a:pt x="549725" y="279444"/>
                  </a:lnTo>
                  <a:lnTo>
                    <a:pt x="541745" y="322966"/>
                  </a:lnTo>
                  <a:lnTo>
                    <a:pt x="525785" y="364939"/>
                  </a:lnTo>
                  <a:lnTo>
                    <a:pt x="501844" y="404333"/>
                  </a:lnTo>
                  <a:lnTo>
                    <a:pt x="469924" y="440115"/>
                  </a:lnTo>
                  <a:lnTo>
                    <a:pt x="431719" y="470010"/>
                  </a:lnTo>
                  <a:lnTo>
                    <a:pt x="389657" y="492431"/>
                  </a:lnTo>
                  <a:lnTo>
                    <a:pt x="344841" y="507378"/>
                  </a:lnTo>
                  <a:lnTo>
                    <a:pt x="298372" y="514852"/>
                  </a:lnTo>
                  <a:lnTo>
                    <a:pt x="251352" y="514852"/>
                  </a:lnTo>
                  <a:lnTo>
                    <a:pt x="204883" y="507378"/>
                  </a:lnTo>
                  <a:lnTo>
                    <a:pt x="160067" y="492431"/>
                  </a:lnTo>
                  <a:lnTo>
                    <a:pt x="118005" y="470010"/>
                  </a:lnTo>
                  <a:lnTo>
                    <a:pt x="79800" y="440115"/>
                  </a:lnTo>
                  <a:lnTo>
                    <a:pt x="47880" y="404333"/>
                  </a:lnTo>
                  <a:lnTo>
                    <a:pt x="23940" y="364939"/>
                  </a:lnTo>
                  <a:lnTo>
                    <a:pt x="7980" y="322966"/>
                  </a:lnTo>
                  <a:lnTo>
                    <a:pt x="0" y="279444"/>
                  </a:lnTo>
                  <a:lnTo>
                    <a:pt x="0" y="235407"/>
                  </a:lnTo>
                  <a:lnTo>
                    <a:pt x="7980" y="191886"/>
                  </a:lnTo>
                  <a:lnTo>
                    <a:pt x="23940" y="149913"/>
                  </a:lnTo>
                  <a:lnTo>
                    <a:pt x="47880" y="110519"/>
                  </a:lnTo>
                  <a:lnTo>
                    <a:pt x="79800" y="74737"/>
                  </a:lnTo>
                  <a:lnTo>
                    <a:pt x="118005" y="44842"/>
                  </a:lnTo>
                  <a:lnTo>
                    <a:pt x="160067" y="22421"/>
                  </a:lnTo>
                  <a:lnTo>
                    <a:pt x="204883" y="7473"/>
                  </a:lnTo>
                  <a:lnTo>
                    <a:pt x="251352" y="0"/>
                  </a:lnTo>
                  <a:lnTo>
                    <a:pt x="298372" y="0"/>
                  </a:lnTo>
                  <a:lnTo>
                    <a:pt x="344841" y="7473"/>
                  </a:lnTo>
                  <a:lnTo>
                    <a:pt x="389657" y="22421"/>
                  </a:lnTo>
                  <a:lnTo>
                    <a:pt x="431719" y="44842"/>
                  </a:lnTo>
                  <a:lnTo>
                    <a:pt x="469924" y="74737"/>
                  </a:lnTo>
                  <a:close/>
                </a:path>
              </a:pathLst>
            </a:custGeom>
            <a:ln w="12699">
              <a:solidFill>
                <a:srgbClr val="A9A9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12">
              <a:extLst>
                <a:ext uri="{FF2B5EF4-FFF2-40B4-BE49-F238E27FC236}">
                  <a16:creationId xmlns="" xmlns:a16="http://schemas.microsoft.com/office/drawing/2014/main" id="{9B3DAEEA-E37C-034E-AEF7-DC7E39BC0925}"/>
                </a:ext>
              </a:extLst>
            </p:cNvPr>
            <p:cNvSpPr txBox="1"/>
            <p:nvPr/>
          </p:nvSpPr>
          <p:spPr>
            <a:xfrm>
              <a:off x="3551875" y="2398217"/>
              <a:ext cx="1454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797979"/>
                  </a:solidFill>
                  <a:latin typeface="Trebuchet MS"/>
                  <a:cs typeface="Trebuchet MS"/>
                </a:rPr>
                <a:t>2</a:t>
              </a:r>
              <a:endParaRPr sz="1800">
                <a:latin typeface="Trebuchet MS"/>
                <a:cs typeface="Trebuchet MS"/>
              </a:endParaRPr>
            </a:p>
          </p:txBody>
        </p:sp>
        <p:sp>
          <p:nvSpPr>
            <p:cNvPr id="34" name="object 17">
              <a:extLst>
                <a:ext uri="{FF2B5EF4-FFF2-40B4-BE49-F238E27FC236}">
                  <a16:creationId xmlns="" xmlns:a16="http://schemas.microsoft.com/office/drawing/2014/main" id="{FA18EE44-8205-864B-AEBE-EF26981F58D0}"/>
                </a:ext>
              </a:extLst>
            </p:cNvPr>
            <p:cNvSpPr txBox="1"/>
            <p:nvPr/>
          </p:nvSpPr>
          <p:spPr>
            <a:xfrm>
              <a:off x="2620716" y="3299917"/>
              <a:ext cx="1985259" cy="56682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 lvl="0" indent="-177800" algn="ctr">
                <a:spcBef>
                  <a:spcPts val="100"/>
                </a:spcBef>
              </a:pPr>
              <a:r>
                <a:rPr lang="en-US" dirty="0">
                  <a:solidFill>
                    <a:srgbClr val="D6D6D6"/>
                  </a:solidFill>
                  <a:latin typeface="Trebuchet MS"/>
                </a:rPr>
                <a:t>Data preparation  &amp; exploration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490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object 2">
            <a:extLst>
              <a:ext uri="{FF2B5EF4-FFF2-40B4-BE49-F238E27FC236}">
                <a16:creationId xmlns="" xmlns:a16="http://schemas.microsoft.com/office/drawing/2014/main" id="{C1A63C85-BB39-3D48-8D35-144EE6A57EE6}"/>
              </a:ext>
            </a:extLst>
          </p:cNvPr>
          <p:cNvSpPr/>
          <p:nvPr/>
        </p:nvSpPr>
        <p:spPr>
          <a:xfrm>
            <a:off x="0" y="-22192"/>
            <a:ext cx="150495" cy="1010728"/>
          </a:xfrm>
          <a:custGeom>
            <a:avLst/>
            <a:gdLst/>
            <a:ahLst/>
            <a:cxnLst/>
            <a:rect l="l" t="t" r="r" b="b"/>
            <a:pathLst>
              <a:path w="150495" h="918844">
                <a:moveTo>
                  <a:pt x="0" y="918425"/>
                </a:moveTo>
                <a:lnTo>
                  <a:pt x="149910" y="918425"/>
                </a:lnTo>
                <a:lnTo>
                  <a:pt x="149910" y="0"/>
                </a:lnTo>
                <a:lnTo>
                  <a:pt x="0" y="0"/>
                </a:lnTo>
                <a:lnTo>
                  <a:pt x="0" y="918425"/>
                </a:lnTo>
                <a:close/>
              </a:path>
            </a:pathLst>
          </a:custGeom>
          <a:solidFill>
            <a:srgbClr val="C84C2D"/>
          </a:solidFill>
          <a:ln>
            <a:noFill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3">
            <a:extLst>
              <a:ext uri="{FF2B5EF4-FFF2-40B4-BE49-F238E27FC236}">
                <a16:creationId xmlns="" xmlns:a16="http://schemas.microsoft.com/office/drawing/2014/main" id="{678847AB-A66C-C44B-9DC4-0BAD7EB60230}"/>
              </a:ext>
            </a:extLst>
          </p:cNvPr>
          <p:cNvSpPr/>
          <p:nvPr/>
        </p:nvSpPr>
        <p:spPr>
          <a:xfrm>
            <a:off x="0" y="1007325"/>
            <a:ext cx="150495" cy="5850890"/>
          </a:xfrm>
          <a:custGeom>
            <a:avLst/>
            <a:gdLst/>
            <a:ahLst/>
            <a:cxnLst/>
            <a:rect l="l" t="t" r="r" b="b"/>
            <a:pathLst>
              <a:path w="150495" h="5850890">
                <a:moveTo>
                  <a:pt x="0" y="5850674"/>
                </a:moveTo>
                <a:lnTo>
                  <a:pt x="149910" y="5850674"/>
                </a:lnTo>
                <a:lnTo>
                  <a:pt x="149910" y="0"/>
                </a:lnTo>
                <a:lnTo>
                  <a:pt x="0" y="0"/>
                </a:lnTo>
                <a:lnTo>
                  <a:pt x="0" y="5850674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">
            <a:extLst>
              <a:ext uri="{FF2B5EF4-FFF2-40B4-BE49-F238E27FC236}">
                <a16:creationId xmlns="" xmlns:a16="http://schemas.microsoft.com/office/drawing/2014/main" id="{1E67C554-1AEB-E945-8598-52F7E9D2F6C2}"/>
              </a:ext>
            </a:extLst>
          </p:cNvPr>
          <p:cNvSpPr/>
          <p:nvPr/>
        </p:nvSpPr>
        <p:spPr>
          <a:xfrm>
            <a:off x="0" y="962875"/>
            <a:ext cx="6639559" cy="0"/>
          </a:xfrm>
          <a:custGeom>
            <a:avLst/>
            <a:gdLst/>
            <a:ahLst/>
            <a:cxnLst/>
            <a:rect l="l" t="t" r="r" b="b"/>
            <a:pathLst>
              <a:path w="6639559">
                <a:moveTo>
                  <a:pt x="0" y="0"/>
                </a:moveTo>
                <a:lnTo>
                  <a:pt x="6638963" y="0"/>
                </a:lnTo>
              </a:path>
            </a:pathLst>
          </a:custGeom>
          <a:ln w="889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">
            <a:extLst>
              <a:ext uri="{FF2B5EF4-FFF2-40B4-BE49-F238E27FC236}">
                <a16:creationId xmlns="" xmlns:a16="http://schemas.microsoft.com/office/drawing/2014/main" id="{5D9C05F8-079C-0A4E-BE78-508B287C0F6D}"/>
              </a:ext>
            </a:extLst>
          </p:cNvPr>
          <p:cNvSpPr/>
          <p:nvPr/>
        </p:nvSpPr>
        <p:spPr>
          <a:xfrm>
            <a:off x="11621795" y="787615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19">
                <a:moveTo>
                  <a:pt x="0" y="0"/>
                </a:moveTo>
                <a:lnTo>
                  <a:pt x="0" y="350520"/>
                </a:lnTo>
                <a:lnTo>
                  <a:pt x="350520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8">
            <a:extLst>
              <a:ext uri="{FF2B5EF4-FFF2-40B4-BE49-F238E27FC236}">
                <a16:creationId xmlns="" xmlns:a16="http://schemas.microsoft.com/office/drawing/2014/main" id="{DEE81118-F8D8-B541-BD11-F9DD69ED807D}"/>
              </a:ext>
            </a:extLst>
          </p:cNvPr>
          <p:cNvSpPr/>
          <p:nvPr/>
        </p:nvSpPr>
        <p:spPr>
          <a:xfrm>
            <a:off x="6638962" y="962875"/>
            <a:ext cx="5027295" cy="0"/>
          </a:xfrm>
          <a:custGeom>
            <a:avLst/>
            <a:gdLst/>
            <a:ahLst/>
            <a:cxnLst/>
            <a:rect l="l" t="t" r="r" b="b"/>
            <a:pathLst>
              <a:path w="5027295">
                <a:moveTo>
                  <a:pt x="0" y="0"/>
                </a:moveTo>
                <a:lnTo>
                  <a:pt x="4982819" y="0"/>
                </a:lnTo>
                <a:lnTo>
                  <a:pt x="5027269" y="0"/>
                </a:lnTo>
              </a:path>
            </a:pathLst>
          </a:custGeom>
          <a:ln w="889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9">
            <a:extLst>
              <a:ext uri="{FF2B5EF4-FFF2-40B4-BE49-F238E27FC236}">
                <a16:creationId xmlns="" xmlns:a16="http://schemas.microsoft.com/office/drawing/2014/main" id="{B6D057E9-1BDA-EE43-81EA-7C85DD9C2DFA}"/>
              </a:ext>
            </a:extLst>
          </p:cNvPr>
          <p:cNvSpPr/>
          <p:nvPr/>
        </p:nvSpPr>
        <p:spPr>
          <a:xfrm>
            <a:off x="11621782" y="787615"/>
            <a:ext cx="351155" cy="350520"/>
          </a:xfrm>
          <a:custGeom>
            <a:avLst/>
            <a:gdLst/>
            <a:ahLst/>
            <a:cxnLst/>
            <a:rect l="l" t="t" r="r" b="b"/>
            <a:pathLst>
              <a:path w="351154" h="350519">
                <a:moveTo>
                  <a:pt x="0" y="0"/>
                </a:moveTo>
                <a:lnTo>
                  <a:pt x="0" y="350520"/>
                </a:lnTo>
                <a:lnTo>
                  <a:pt x="350532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8" name="Group 147">
            <a:extLst>
              <a:ext uri="{FF2B5EF4-FFF2-40B4-BE49-F238E27FC236}">
                <a16:creationId xmlns="" xmlns:a16="http://schemas.microsoft.com/office/drawing/2014/main" id="{3479FC7F-18CD-6145-A0EC-55F3D76ADC6D}"/>
              </a:ext>
            </a:extLst>
          </p:cNvPr>
          <p:cNvGrpSpPr/>
          <p:nvPr/>
        </p:nvGrpSpPr>
        <p:grpSpPr>
          <a:xfrm>
            <a:off x="8734395" y="1885208"/>
            <a:ext cx="3312387" cy="3672443"/>
            <a:chOff x="8734395" y="1885208"/>
            <a:chExt cx="3312387" cy="3672443"/>
          </a:xfrm>
        </p:grpSpPr>
        <p:pic>
          <p:nvPicPr>
            <p:cNvPr id="130" name="Graphic 129" descr="Target">
              <a:extLst>
                <a:ext uri="{FF2B5EF4-FFF2-40B4-BE49-F238E27FC236}">
                  <a16:creationId xmlns="" xmlns:a16="http://schemas.microsoft.com/office/drawing/2014/main" id="{FF277CD2-4562-E345-9870-222D4881C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96523" y="2100740"/>
              <a:ext cx="1005840" cy="1005840"/>
            </a:xfrm>
            <a:prstGeom prst="rect">
              <a:avLst/>
            </a:prstGeom>
          </p:spPr>
        </p:pic>
        <p:sp>
          <p:nvSpPr>
            <p:cNvPr id="137" name="TextBox 136">
              <a:extLst>
                <a:ext uri="{FF2B5EF4-FFF2-40B4-BE49-F238E27FC236}">
                  <a16:creationId xmlns="" xmlns:a16="http://schemas.microsoft.com/office/drawing/2014/main" id="{2350E505-853A-354E-B40D-90A8A13693E8}"/>
                </a:ext>
              </a:extLst>
            </p:cNvPr>
            <p:cNvSpPr txBox="1"/>
            <p:nvPr/>
          </p:nvSpPr>
          <p:spPr>
            <a:xfrm>
              <a:off x="10096247" y="2289703"/>
              <a:ext cx="16834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Objective</a:t>
              </a:r>
            </a:p>
          </p:txBody>
        </p:sp>
        <p:sp>
          <p:nvSpPr>
            <p:cNvPr id="140" name="Rounded Rectangle 139">
              <a:extLst>
                <a:ext uri="{FF2B5EF4-FFF2-40B4-BE49-F238E27FC236}">
                  <a16:creationId xmlns="" xmlns:a16="http://schemas.microsoft.com/office/drawing/2014/main" id="{40770E22-EA83-564F-A14E-A0CC18656918}"/>
                </a:ext>
              </a:extLst>
            </p:cNvPr>
            <p:cNvSpPr/>
            <p:nvPr/>
          </p:nvSpPr>
          <p:spPr>
            <a:xfrm>
              <a:off x="8734395" y="1885208"/>
              <a:ext cx="3312387" cy="3672443"/>
            </a:xfrm>
            <a:prstGeom prst="roundRect">
              <a:avLst/>
            </a:prstGeom>
            <a:noFill/>
            <a:ln w="28575">
              <a:solidFill>
                <a:srgbClr val="C84C2C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="" xmlns:a16="http://schemas.microsoft.com/office/drawing/2014/main" id="{FC66E4EE-6DCF-3F41-944A-3593152A3C4D}"/>
              </a:ext>
            </a:extLst>
          </p:cNvPr>
          <p:cNvGrpSpPr/>
          <p:nvPr/>
        </p:nvGrpSpPr>
        <p:grpSpPr>
          <a:xfrm>
            <a:off x="4699122" y="1885209"/>
            <a:ext cx="3348011" cy="3672443"/>
            <a:chOff x="4661829" y="1885209"/>
            <a:chExt cx="3348011" cy="3672443"/>
          </a:xfrm>
        </p:grpSpPr>
        <p:pic>
          <p:nvPicPr>
            <p:cNvPr id="134" name="Graphic 133" descr="Statistics">
              <a:extLst>
                <a:ext uri="{FF2B5EF4-FFF2-40B4-BE49-F238E27FC236}">
                  <a16:creationId xmlns="" xmlns:a16="http://schemas.microsoft.com/office/drawing/2014/main" id="{2D8D3A34-86A1-E041-B60D-D5CC15447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24005" y="2100740"/>
              <a:ext cx="1005840" cy="1005840"/>
            </a:xfrm>
            <a:prstGeom prst="rect">
              <a:avLst/>
            </a:prstGeom>
          </p:spPr>
        </p:pic>
        <p:sp>
          <p:nvSpPr>
            <p:cNvPr id="136" name="TextBox 135">
              <a:extLst>
                <a:ext uri="{FF2B5EF4-FFF2-40B4-BE49-F238E27FC236}">
                  <a16:creationId xmlns="" xmlns:a16="http://schemas.microsoft.com/office/drawing/2014/main" id="{21A41AF3-9F62-7149-BF78-8B825A746EAB}"/>
                </a:ext>
              </a:extLst>
            </p:cNvPr>
            <p:cNvSpPr txBox="1"/>
            <p:nvPr/>
          </p:nvSpPr>
          <p:spPr>
            <a:xfrm>
              <a:off x="6266849" y="2301578"/>
              <a:ext cx="9239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Task</a:t>
              </a:r>
            </a:p>
          </p:txBody>
        </p:sp>
        <p:sp>
          <p:nvSpPr>
            <p:cNvPr id="139" name="Rounded Rectangle 138">
              <a:extLst>
                <a:ext uri="{FF2B5EF4-FFF2-40B4-BE49-F238E27FC236}">
                  <a16:creationId xmlns="" xmlns:a16="http://schemas.microsoft.com/office/drawing/2014/main" id="{DCC764A1-E2A9-D84F-94FA-E7719620CBE3}"/>
                </a:ext>
              </a:extLst>
            </p:cNvPr>
            <p:cNvSpPr/>
            <p:nvPr/>
          </p:nvSpPr>
          <p:spPr>
            <a:xfrm>
              <a:off x="4661829" y="1885209"/>
              <a:ext cx="3348011" cy="3672443"/>
            </a:xfrm>
            <a:prstGeom prst="roundRect">
              <a:avLst/>
            </a:prstGeom>
            <a:noFill/>
            <a:ln w="28575">
              <a:solidFill>
                <a:srgbClr val="C84C2C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="" xmlns:a16="http://schemas.microsoft.com/office/drawing/2014/main" id="{264EA772-29F3-EF48-81DD-CC1CD6061FAC}"/>
                </a:ext>
              </a:extLst>
            </p:cNvPr>
            <p:cNvSpPr/>
            <p:nvPr/>
          </p:nvSpPr>
          <p:spPr>
            <a:xfrm>
              <a:off x="4830944" y="3175064"/>
              <a:ext cx="2907589" cy="16312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AU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Using information of last marketing campaigns to </a:t>
              </a:r>
              <a:r>
                <a:rPr lang="en-AU" sz="2000" b="1" dirty="0">
                  <a:solidFill>
                    <a:srgbClr val="C84C2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Predict</a:t>
              </a:r>
              <a:r>
                <a:rPr lang="en-AU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if the client will </a:t>
              </a:r>
              <a:r>
                <a:rPr lang="en-AU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subscribe</a:t>
              </a:r>
              <a:r>
                <a:rPr lang="en-AU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(yes/no) a term deposit</a:t>
              </a:r>
              <a:r>
                <a: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</p:txBody>
        </p:sp>
      </p:grpSp>
      <p:sp>
        <p:nvSpPr>
          <p:cNvPr id="143" name="Rectangle 142">
            <a:extLst>
              <a:ext uri="{FF2B5EF4-FFF2-40B4-BE49-F238E27FC236}">
                <a16:creationId xmlns="" xmlns:a16="http://schemas.microsoft.com/office/drawing/2014/main" id="{5772FC2B-1B9F-2C4C-BE99-BEF8F15982AD}"/>
              </a:ext>
            </a:extLst>
          </p:cNvPr>
          <p:cNvSpPr/>
          <p:nvPr/>
        </p:nvSpPr>
        <p:spPr>
          <a:xfrm>
            <a:off x="8841272" y="3175064"/>
            <a:ext cx="308155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vi-V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Identify customer </a:t>
            </a:r>
            <a:r>
              <a:rPr lang="vi-V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high success rate to </a:t>
            </a:r>
            <a:r>
              <a:rPr lang="vi-VN" sz="20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Improve the effectiveness </a:t>
            </a:r>
            <a:r>
              <a:rPr lang="vi-V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of future marketing campaigns 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6" name="Group 145">
            <a:extLst>
              <a:ext uri="{FF2B5EF4-FFF2-40B4-BE49-F238E27FC236}">
                <a16:creationId xmlns="" xmlns:a16="http://schemas.microsoft.com/office/drawing/2014/main" id="{FEA114E8-C500-C84A-8330-38F7FE535586}"/>
              </a:ext>
            </a:extLst>
          </p:cNvPr>
          <p:cNvGrpSpPr/>
          <p:nvPr/>
        </p:nvGrpSpPr>
        <p:grpSpPr>
          <a:xfrm>
            <a:off x="665018" y="1885210"/>
            <a:ext cx="3346842" cy="3672443"/>
            <a:chOff x="665018" y="1885210"/>
            <a:chExt cx="3346842" cy="3672443"/>
          </a:xfrm>
        </p:grpSpPr>
        <p:sp>
          <p:nvSpPr>
            <p:cNvPr id="135" name="TextBox 134">
              <a:extLst>
                <a:ext uri="{FF2B5EF4-FFF2-40B4-BE49-F238E27FC236}">
                  <a16:creationId xmlns="" xmlns:a16="http://schemas.microsoft.com/office/drawing/2014/main" id="{2D77E92B-F62E-004F-A0E0-99FFA44402E8}"/>
                </a:ext>
              </a:extLst>
            </p:cNvPr>
            <p:cNvSpPr txBox="1"/>
            <p:nvPr/>
          </p:nvSpPr>
          <p:spPr>
            <a:xfrm>
              <a:off x="1709857" y="2280758"/>
              <a:ext cx="21050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Background</a:t>
              </a:r>
            </a:p>
          </p:txBody>
        </p:sp>
        <p:sp>
          <p:nvSpPr>
            <p:cNvPr id="138" name="Rounded Rectangle 137">
              <a:extLst>
                <a:ext uri="{FF2B5EF4-FFF2-40B4-BE49-F238E27FC236}">
                  <a16:creationId xmlns="" xmlns:a16="http://schemas.microsoft.com/office/drawing/2014/main" id="{564CC03F-8D3E-9243-ADE8-624A8C0294B1}"/>
                </a:ext>
              </a:extLst>
            </p:cNvPr>
            <p:cNvSpPr/>
            <p:nvPr/>
          </p:nvSpPr>
          <p:spPr>
            <a:xfrm>
              <a:off x="665018" y="1885210"/>
              <a:ext cx="3346842" cy="3672443"/>
            </a:xfrm>
            <a:prstGeom prst="roundRect">
              <a:avLst/>
            </a:prstGeom>
            <a:noFill/>
            <a:ln w="28575">
              <a:solidFill>
                <a:srgbClr val="C84C2C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="" xmlns:a16="http://schemas.microsoft.com/office/drawing/2014/main" id="{2329085B-2B31-AB48-9CF3-594F4D138B0B}"/>
                </a:ext>
              </a:extLst>
            </p:cNvPr>
            <p:cNvSpPr/>
            <p:nvPr/>
          </p:nvSpPr>
          <p:spPr>
            <a:xfrm>
              <a:off x="774234" y="2985064"/>
              <a:ext cx="2987906" cy="22467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AU" sz="2000" b="1" i="0" dirty="0">
                  <a:solidFill>
                    <a:srgbClr val="C84C2C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Term deposit</a:t>
              </a:r>
              <a:r>
                <a:rPr lang="en-AU" sz="20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 is a </a:t>
              </a:r>
              <a:r>
                <a:rPr lang="en-AU" sz="2000" b="1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deposit</a:t>
              </a:r>
              <a:r>
                <a:rPr lang="en-AU" sz="20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 that a financial institution offers with a </a:t>
              </a:r>
              <a:r>
                <a:rPr lang="en-AU" sz="2000" b="1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fixed rate </a:t>
              </a:r>
              <a:r>
                <a:rPr lang="en-AU" sz="20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in which your money will be returned back at a </a:t>
              </a:r>
              <a:r>
                <a:rPr lang="en-AU" sz="2000" b="1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specific maturity time</a:t>
              </a:r>
              <a:endPara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45" name="Graphic 144" descr="Piggy Bank">
              <a:extLst>
                <a:ext uri="{FF2B5EF4-FFF2-40B4-BE49-F238E27FC236}">
                  <a16:creationId xmlns="" xmlns:a16="http://schemas.microsoft.com/office/drawing/2014/main" id="{60020F8F-6D6D-3348-BAB1-F8B21EC05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3552" y="2012987"/>
              <a:ext cx="1005840" cy="1005840"/>
            </a:xfrm>
            <a:prstGeom prst="rect">
              <a:avLst/>
            </a:prstGeom>
          </p:spPr>
        </p:pic>
      </p:grpSp>
      <p:sp>
        <p:nvSpPr>
          <p:cNvPr id="30" name="object 30">
            <a:extLst>
              <a:ext uri="{FF2B5EF4-FFF2-40B4-BE49-F238E27FC236}">
                <a16:creationId xmlns="" xmlns:a16="http://schemas.microsoft.com/office/drawing/2014/main" id="{2C61E010-9372-4F42-B222-35D3FE08378A}"/>
              </a:ext>
            </a:extLst>
          </p:cNvPr>
          <p:cNvSpPr txBox="1">
            <a:spLocks/>
          </p:cNvSpPr>
          <p:nvPr/>
        </p:nvSpPr>
        <p:spPr>
          <a:xfrm>
            <a:off x="367633" y="81023"/>
            <a:ext cx="11604682" cy="751488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task is to </a:t>
            </a:r>
            <a:r>
              <a:rPr lang="vi-VN" sz="2400" b="1" dirty="0">
                <a:solidFill>
                  <a:srgbClr val="C84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 if client subsribe </a:t>
            </a: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the term deposit. This allows us to </a:t>
            </a:r>
            <a:r>
              <a:rPr lang="vi-V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customer with high success rate </a:t>
            </a: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vi-V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 marketing effectiveness  </a:t>
            </a:r>
          </a:p>
        </p:txBody>
      </p:sp>
    </p:spTree>
    <p:extLst>
      <p:ext uri="{BB962C8B-B14F-4D97-AF65-F5344CB8AC3E}">
        <p14:creationId xmlns:p14="http://schemas.microsoft.com/office/powerpoint/2010/main" val="1675822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700" y="203200"/>
            <a:ext cx="99066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spc="-13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en-US" sz="3600" spc="-38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spc="-17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followed</a:t>
            </a:r>
            <a:r>
              <a:rPr lang="en-US" sz="3600" spc="-385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3600" spc="-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spc="-170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5-steps</a:t>
            </a:r>
            <a:r>
              <a:rPr lang="en-US" sz="3600" spc="-385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spc="-175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approach</a:t>
            </a:r>
            <a:r>
              <a:rPr lang="en-US" sz="3600" spc="-380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spc="-100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n-US" sz="3600" spc="-385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spc="-170" dirty="0">
                <a:solidFill>
                  <a:srgbClr val="BD4D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classify customers</a:t>
            </a:r>
            <a:endParaRPr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47019397-5DDE-4148-80B2-DB06CBC123B5}"/>
              </a:ext>
            </a:extLst>
          </p:cNvPr>
          <p:cNvGrpSpPr/>
          <p:nvPr/>
        </p:nvGrpSpPr>
        <p:grpSpPr>
          <a:xfrm>
            <a:off x="977468" y="2270005"/>
            <a:ext cx="1765300" cy="1341476"/>
            <a:chOff x="987742" y="2270005"/>
            <a:chExt cx="1765300" cy="1341476"/>
          </a:xfrm>
        </p:grpSpPr>
        <p:sp>
          <p:nvSpPr>
            <p:cNvPr id="4" name="object 4"/>
            <p:cNvSpPr/>
            <p:nvPr/>
          </p:nvSpPr>
          <p:spPr>
            <a:xfrm>
              <a:off x="1876082" y="2764967"/>
              <a:ext cx="0" cy="299085"/>
            </a:xfrm>
            <a:custGeom>
              <a:avLst/>
              <a:gdLst/>
              <a:ahLst/>
              <a:cxnLst/>
              <a:rect l="l" t="t" r="r" b="b"/>
              <a:pathLst>
                <a:path h="299085">
                  <a:moveTo>
                    <a:pt x="0" y="0"/>
                  </a:moveTo>
                  <a:lnTo>
                    <a:pt x="0" y="298551"/>
                  </a:lnTo>
                </a:path>
              </a:pathLst>
            </a:custGeom>
            <a:ln w="12700">
              <a:solidFill>
                <a:srgbClr val="C84C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01219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298378" y="0"/>
                  </a:moveTo>
                  <a:lnTo>
                    <a:pt x="251358" y="0"/>
                  </a:lnTo>
                  <a:lnTo>
                    <a:pt x="204889" y="7473"/>
                  </a:lnTo>
                  <a:lnTo>
                    <a:pt x="160072" y="22419"/>
                  </a:lnTo>
                  <a:lnTo>
                    <a:pt x="118009" y="44839"/>
                  </a:lnTo>
                  <a:lnTo>
                    <a:pt x="79803" y="74732"/>
                  </a:lnTo>
                  <a:lnTo>
                    <a:pt x="47881" y="110516"/>
                  </a:lnTo>
                  <a:lnTo>
                    <a:pt x="23940" y="149911"/>
                  </a:lnTo>
                  <a:lnTo>
                    <a:pt x="7980" y="191885"/>
                  </a:lnTo>
                  <a:lnTo>
                    <a:pt x="0" y="235407"/>
                  </a:lnTo>
                  <a:lnTo>
                    <a:pt x="0" y="279445"/>
                  </a:lnTo>
                  <a:lnTo>
                    <a:pt x="7980" y="322966"/>
                  </a:lnTo>
                  <a:lnTo>
                    <a:pt x="23940" y="364939"/>
                  </a:lnTo>
                  <a:lnTo>
                    <a:pt x="47881" y="404331"/>
                  </a:lnTo>
                  <a:lnTo>
                    <a:pt x="79803" y="440111"/>
                  </a:lnTo>
                  <a:lnTo>
                    <a:pt x="118009" y="470008"/>
                  </a:lnTo>
                  <a:lnTo>
                    <a:pt x="160072" y="492430"/>
                  </a:lnTo>
                  <a:lnTo>
                    <a:pt x="204889" y="507379"/>
                  </a:lnTo>
                  <a:lnTo>
                    <a:pt x="251358" y="514853"/>
                  </a:lnTo>
                  <a:lnTo>
                    <a:pt x="298378" y="514853"/>
                  </a:lnTo>
                  <a:lnTo>
                    <a:pt x="344848" y="507379"/>
                  </a:lnTo>
                  <a:lnTo>
                    <a:pt x="389665" y="492430"/>
                  </a:lnTo>
                  <a:lnTo>
                    <a:pt x="431727" y="470008"/>
                  </a:lnTo>
                  <a:lnTo>
                    <a:pt x="469934" y="440111"/>
                  </a:lnTo>
                  <a:lnTo>
                    <a:pt x="501851" y="404331"/>
                  </a:lnTo>
                  <a:lnTo>
                    <a:pt x="525789" y="364939"/>
                  </a:lnTo>
                  <a:lnTo>
                    <a:pt x="541748" y="322966"/>
                  </a:lnTo>
                  <a:lnTo>
                    <a:pt x="549727" y="279445"/>
                  </a:lnTo>
                  <a:lnTo>
                    <a:pt x="549727" y="235407"/>
                  </a:lnTo>
                  <a:lnTo>
                    <a:pt x="541748" y="191885"/>
                  </a:lnTo>
                  <a:lnTo>
                    <a:pt x="525789" y="149911"/>
                  </a:lnTo>
                  <a:lnTo>
                    <a:pt x="501851" y="110516"/>
                  </a:lnTo>
                  <a:lnTo>
                    <a:pt x="469934" y="74732"/>
                  </a:lnTo>
                  <a:lnTo>
                    <a:pt x="431727" y="44839"/>
                  </a:lnTo>
                  <a:lnTo>
                    <a:pt x="389665" y="22419"/>
                  </a:lnTo>
                  <a:lnTo>
                    <a:pt x="344848" y="7473"/>
                  </a:lnTo>
                  <a:lnTo>
                    <a:pt x="2983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01222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469924" y="74737"/>
                  </a:moveTo>
                  <a:lnTo>
                    <a:pt x="501844" y="110519"/>
                  </a:lnTo>
                  <a:lnTo>
                    <a:pt x="525785" y="149913"/>
                  </a:lnTo>
                  <a:lnTo>
                    <a:pt x="541745" y="191886"/>
                  </a:lnTo>
                  <a:lnTo>
                    <a:pt x="549725" y="235407"/>
                  </a:lnTo>
                  <a:lnTo>
                    <a:pt x="549725" y="279444"/>
                  </a:lnTo>
                  <a:lnTo>
                    <a:pt x="541745" y="322966"/>
                  </a:lnTo>
                  <a:lnTo>
                    <a:pt x="525785" y="364939"/>
                  </a:lnTo>
                  <a:lnTo>
                    <a:pt x="501844" y="404333"/>
                  </a:lnTo>
                  <a:lnTo>
                    <a:pt x="469924" y="440115"/>
                  </a:lnTo>
                  <a:lnTo>
                    <a:pt x="431719" y="470010"/>
                  </a:lnTo>
                  <a:lnTo>
                    <a:pt x="389657" y="492431"/>
                  </a:lnTo>
                  <a:lnTo>
                    <a:pt x="344841" y="507378"/>
                  </a:lnTo>
                  <a:lnTo>
                    <a:pt x="298372" y="514852"/>
                  </a:lnTo>
                  <a:lnTo>
                    <a:pt x="251352" y="514852"/>
                  </a:lnTo>
                  <a:lnTo>
                    <a:pt x="204883" y="507378"/>
                  </a:lnTo>
                  <a:lnTo>
                    <a:pt x="160067" y="492431"/>
                  </a:lnTo>
                  <a:lnTo>
                    <a:pt x="118005" y="470010"/>
                  </a:lnTo>
                  <a:lnTo>
                    <a:pt x="79800" y="440115"/>
                  </a:lnTo>
                  <a:lnTo>
                    <a:pt x="47880" y="404333"/>
                  </a:lnTo>
                  <a:lnTo>
                    <a:pt x="23940" y="364939"/>
                  </a:lnTo>
                  <a:lnTo>
                    <a:pt x="7980" y="322966"/>
                  </a:lnTo>
                  <a:lnTo>
                    <a:pt x="0" y="279444"/>
                  </a:lnTo>
                  <a:lnTo>
                    <a:pt x="0" y="235407"/>
                  </a:lnTo>
                  <a:lnTo>
                    <a:pt x="7980" y="191886"/>
                  </a:lnTo>
                  <a:lnTo>
                    <a:pt x="23940" y="149913"/>
                  </a:lnTo>
                  <a:lnTo>
                    <a:pt x="47880" y="110519"/>
                  </a:lnTo>
                  <a:lnTo>
                    <a:pt x="79800" y="74737"/>
                  </a:lnTo>
                  <a:lnTo>
                    <a:pt x="118005" y="44842"/>
                  </a:lnTo>
                  <a:lnTo>
                    <a:pt x="160067" y="22421"/>
                  </a:lnTo>
                  <a:lnTo>
                    <a:pt x="204883" y="7473"/>
                  </a:lnTo>
                  <a:lnTo>
                    <a:pt x="251352" y="0"/>
                  </a:lnTo>
                  <a:lnTo>
                    <a:pt x="298372" y="0"/>
                  </a:lnTo>
                  <a:lnTo>
                    <a:pt x="344841" y="7473"/>
                  </a:lnTo>
                  <a:lnTo>
                    <a:pt x="389657" y="22421"/>
                  </a:lnTo>
                  <a:lnTo>
                    <a:pt x="431719" y="44842"/>
                  </a:lnTo>
                  <a:lnTo>
                    <a:pt x="469924" y="74737"/>
                  </a:lnTo>
                  <a:close/>
                </a:path>
              </a:pathLst>
            </a:custGeom>
            <a:ln w="12699">
              <a:solidFill>
                <a:srgbClr val="C84C2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1790700" y="2374900"/>
              <a:ext cx="15938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dirty="0">
                  <a:solidFill>
                    <a:srgbClr val="C84C2D"/>
                  </a:solidFill>
                  <a:latin typeface="Trebuchet MS"/>
                  <a:cs typeface="Trebuchet MS"/>
                </a:rPr>
                <a:t>1</a:t>
              </a:r>
              <a:endParaRPr sz="1800">
                <a:latin typeface="Trebuchet MS"/>
                <a:cs typeface="Trebuchet MS"/>
              </a:endParaRPr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987742" y="3313965"/>
              <a:ext cx="1765300" cy="297516"/>
            </a:xfrm>
            <a:prstGeom prst="rect">
              <a:avLst/>
            </a:prstGeom>
          </p:spPr>
          <p:txBody>
            <a:bodyPr vert="horz" wrap="square" lIns="0" tIns="27939" rIns="0" bIns="0" rtlCol="0">
              <a:spAutoFit/>
            </a:bodyPr>
            <a:lstStyle/>
            <a:p>
              <a:pPr marL="190500" marR="5080" indent="-177800">
                <a:lnSpc>
                  <a:spcPts val="2100"/>
                </a:lnSpc>
                <a:spcBef>
                  <a:spcPts val="219"/>
                </a:spcBef>
              </a:pPr>
              <a:r>
                <a:rPr lang="nl-BE" sz="1800" spc="-5" dirty="0">
                  <a:solidFill>
                    <a:srgbClr val="C84C2D"/>
                  </a:solidFill>
                  <a:latin typeface="Trebuchet MS"/>
                  <a:cs typeface="Trebuchet MS"/>
                </a:rPr>
                <a:t>Business Context</a:t>
              </a:r>
              <a:endParaRPr sz="1800" dirty="0">
                <a:latin typeface="Trebuchet MS"/>
                <a:cs typeface="Trebuchet MS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="" xmlns:a16="http://schemas.microsoft.com/office/drawing/2014/main" id="{A88C4E45-A33C-C445-B0BA-C8A64967CE8A}"/>
              </a:ext>
            </a:extLst>
          </p:cNvPr>
          <p:cNvGrpSpPr/>
          <p:nvPr/>
        </p:nvGrpSpPr>
        <p:grpSpPr>
          <a:xfrm>
            <a:off x="5294535" y="2305166"/>
            <a:ext cx="1548765" cy="1306315"/>
            <a:chOff x="4293921" y="2305166"/>
            <a:chExt cx="1548765" cy="1306315"/>
          </a:xfrm>
        </p:grpSpPr>
        <p:sp>
          <p:nvSpPr>
            <p:cNvPr id="5" name="object 5"/>
            <p:cNvSpPr/>
            <p:nvPr/>
          </p:nvSpPr>
          <p:spPr>
            <a:xfrm>
              <a:off x="5073815" y="2800128"/>
              <a:ext cx="0" cy="299085"/>
            </a:xfrm>
            <a:custGeom>
              <a:avLst/>
              <a:gdLst/>
              <a:ahLst/>
              <a:cxnLst/>
              <a:rect l="l" t="t" r="r" b="b"/>
              <a:pathLst>
                <a:path h="299085">
                  <a:moveTo>
                    <a:pt x="0" y="0"/>
                  </a:moveTo>
                  <a:lnTo>
                    <a:pt x="0" y="298551"/>
                  </a:lnTo>
                </a:path>
              </a:pathLst>
            </a:custGeom>
            <a:ln w="12700">
              <a:solidFill>
                <a:srgbClr val="A9A9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798952" y="2305166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298367" y="0"/>
                  </a:moveTo>
                  <a:lnTo>
                    <a:pt x="251348" y="0"/>
                  </a:lnTo>
                  <a:lnTo>
                    <a:pt x="204880" y="7473"/>
                  </a:lnTo>
                  <a:lnTo>
                    <a:pt x="160065" y="22419"/>
                  </a:lnTo>
                  <a:lnTo>
                    <a:pt x="118005" y="44839"/>
                  </a:lnTo>
                  <a:lnTo>
                    <a:pt x="79803" y="74732"/>
                  </a:lnTo>
                  <a:lnTo>
                    <a:pt x="47881" y="110516"/>
                  </a:lnTo>
                  <a:lnTo>
                    <a:pt x="23940" y="149911"/>
                  </a:lnTo>
                  <a:lnTo>
                    <a:pt x="7980" y="191885"/>
                  </a:lnTo>
                  <a:lnTo>
                    <a:pt x="0" y="235407"/>
                  </a:lnTo>
                  <a:lnTo>
                    <a:pt x="0" y="279445"/>
                  </a:lnTo>
                  <a:lnTo>
                    <a:pt x="7980" y="322966"/>
                  </a:lnTo>
                  <a:lnTo>
                    <a:pt x="23940" y="364939"/>
                  </a:lnTo>
                  <a:lnTo>
                    <a:pt x="47881" y="404331"/>
                  </a:lnTo>
                  <a:lnTo>
                    <a:pt x="79803" y="440111"/>
                  </a:lnTo>
                  <a:lnTo>
                    <a:pt x="118005" y="470008"/>
                  </a:lnTo>
                  <a:lnTo>
                    <a:pt x="160065" y="492430"/>
                  </a:lnTo>
                  <a:lnTo>
                    <a:pt x="204880" y="507379"/>
                  </a:lnTo>
                  <a:lnTo>
                    <a:pt x="251348" y="514853"/>
                  </a:lnTo>
                  <a:lnTo>
                    <a:pt x="298367" y="514853"/>
                  </a:lnTo>
                  <a:lnTo>
                    <a:pt x="344836" y="507379"/>
                  </a:lnTo>
                  <a:lnTo>
                    <a:pt x="389652" y="492430"/>
                  </a:lnTo>
                  <a:lnTo>
                    <a:pt x="431715" y="470008"/>
                  </a:lnTo>
                  <a:lnTo>
                    <a:pt x="469921" y="440111"/>
                  </a:lnTo>
                  <a:lnTo>
                    <a:pt x="501842" y="404331"/>
                  </a:lnTo>
                  <a:lnTo>
                    <a:pt x="525783" y="364939"/>
                  </a:lnTo>
                  <a:lnTo>
                    <a:pt x="541744" y="322966"/>
                  </a:lnTo>
                  <a:lnTo>
                    <a:pt x="549724" y="279445"/>
                  </a:lnTo>
                  <a:lnTo>
                    <a:pt x="549724" y="235407"/>
                  </a:lnTo>
                  <a:lnTo>
                    <a:pt x="541744" y="191885"/>
                  </a:lnTo>
                  <a:lnTo>
                    <a:pt x="525783" y="149911"/>
                  </a:lnTo>
                  <a:lnTo>
                    <a:pt x="501842" y="110516"/>
                  </a:lnTo>
                  <a:lnTo>
                    <a:pt x="469921" y="74732"/>
                  </a:lnTo>
                  <a:lnTo>
                    <a:pt x="431715" y="44839"/>
                  </a:lnTo>
                  <a:lnTo>
                    <a:pt x="389652" y="22419"/>
                  </a:lnTo>
                  <a:lnTo>
                    <a:pt x="344836" y="7473"/>
                  </a:lnTo>
                  <a:lnTo>
                    <a:pt x="2983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798956" y="2305166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469924" y="74737"/>
                  </a:moveTo>
                  <a:lnTo>
                    <a:pt x="501844" y="110519"/>
                  </a:lnTo>
                  <a:lnTo>
                    <a:pt x="525785" y="149913"/>
                  </a:lnTo>
                  <a:lnTo>
                    <a:pt x="541745" y="191886"/>
                  </a:lnTo>
                  <a:lnTo>
                    <a:pt x="549725" y="235407"/>
                  </a:lnTo>
                  <a:lnTo>
                    <a:pt x="549725" y="279444"/>
                  </a:lnTo>
                  <a:lnTo>
                    <a:pt x="541745" y="322966"/>
                  </a:lnTo>
                  <a:lnTo>
                    <a:pt x="525785" y="364939"/>
                  </a:lnTo>
                  <a:lnTo>
                    <a:pt x="501844" y="404333"/>
                  </a:lnTo>
                  <a:lnTo>
                    <a:pt x="469924" y="440115"/>
                  </a:lnTo>
                  <a:lnTo>
                    <a:pt x="431719" y="470010"/>
                  </a:lnTo>
                  <a:lnTo>
                    <a:pt x="389657" y="492431"/>
                  </a:lnTo>
                  <a:lnTo>
                    <a:pt x="344841" y="507378"/>
                  </a:lnTo>
                  <a:lnTo>
                    <a:pt x="298372" y="514852"/>
                  </a:lnTo>
                  <a:lnTo>
                    <a:pt x="251352" y="514852"/>
                  </a:lnTo>
                  <a:lnTo>
                    <a:pt x="204883" y="507378"/>
                  </a:lnTo>
                  <a:lnTo>
                    <a:pt x="160067" y="492431"/>
                  </a:lnTo>
                  <a:lnTo>
                    <a:pt x="118005" y="470010"/>
                  </a:lnTo>
                  <a:lnTo>
                    <a:pt x="79800" y="440115"/>
                  </a:lnTo>
                  <a:lnTo>
                    <a:pt x="47880" y="404333"/>
                  </a:lnTo>
                  <a:lnTo>
                    <a:pt x="23940" y="364939"/>
                  </a:lnTo>
                  <a:lnTo>
                    <a:pt x="7980" y="322966"/>
                  </a:lnTo>
                  <a:lnTo>
                    <a:pt x="0" y="279444"/>
                  </a:lnTo>
                  <a:lnTo>
                    <a:pt x="0" y="235407"/>
                  </a:lnTo>
                  <a:lnTo>
                    <a:pt x="7980" y="191886"/>
                  </a:lnTo>
                  <a:lnTo>
                    <a:pt x="23940" y="149913"/>
                  </a:lnTo>
                  <a:lnTo>
                    <a:pt x="47880" y="110519"/>
                  </a:lnTo>
                  <a:lnTo>
                    <a:pt x="79800" y="74737"/>
                  </a:lnTo>
                  <a:lnTo>
                    <a:pt x="118005" y="44842"/>
                  </a:lnTo>
                  <a:lnTo>
                    <a:pt x="160067" y="22421"/>
                  </a:lnTo>
                  <a:lnTo>
                    <a:pt x="204883" y="7473"/>
                  </a:lnTo>
                  <a:lnTo>
                    <a:pt x="251352" y="0"/>
                  </a:lnTo>
                  <a:lnTo>
                    <a:pt x="298372" y="0"/>
                  </a:lnTo>
                  <a:lnTo>
                    <a:pt x="344841" y="7473"/>
                  </a:lnTo>
                  <a:lnTo>
                    <a:pt x="389657" y="22421"/>
                  </a:lnTo>
                  <a:lnTo>
                    <a:pt x="431719" y="44842"/>
                  </a:lnTo>
                  <a:lnTo>
                    <a:pt x="469924" y="74737"/>
                  </a:lnTo>
                  <a:close/>
                </a:path>
              </a:pathLst>
            </a:custGeom>
            <a:ln w="12699">
              <a:solidFill>
                <a:srgbClr val="A9A9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 txBox="1"/>
            <p:nvPr/>
          </p:nvSpPr>
          <p:spPr>
            <a:xfrm>
              <a:off x="5005121" y="2410061"/>
              <a:ext cx="1454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nl-BE" dirty="0">
                  <a:solidFill>
                    <a:srgbClr val="797979"/>
                  </a:solidFill>
                  <a:latin typeface="Trebuchet MS"/>
                  <a:cs typeface="Trebuchet MS"/>
                </a:rPr>
                <a:t>3</a:t>
              </a:r>
              <a:endParaRPr sz="1800" dirty="0">
                <a:latin typeface="Trebuchet MS"/>
                <a:cs typeface="Trebuchet MS"/>
              </a:endParaRPr>
            </a:p>
          </p:txBody>
        </p:sp>
        <p:sp>
          <p:nvSpPr>
            <p:cNvPr id="17" name="object 17"/>
            <p:cNvSpPr txBox="1"/>
            <p:nvPr/>
          </p:nvSpPr>
          <p:spPr>
            <a:xfrm>
              <a:off x="4293921" y="3311761"/>
              <a:ext cx="154876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D6D6D6"/>
                  </a:solidFill>
                  <a:latin typeface="Trebuchet MS"/>
                  <a:cs typeface="Trebuchet MS"/>
                </a:rPr>
                <a:t>Baseline</a:t>
              </a:r>
              <a:r>
                <a:rPr sz="1800" spc="-85" dirty="0">
                  <a:solidFill>
                    <a:srgbClr val="D6D6D6"/>
                  </a:solidFill>
                  <a:latin typeface="Trebuchet MS"/>
                  <a:cs typeface="Trebuchet MS"/>
                </a:rPr>
                <a:t> </a:t>
              </a:r>
              <a:r>
                <a:rPr sz="1800" dirty="0">
                  <a:solidFill>
                    <a:srgbClr val="D6D6D6"/>
                  </a:solidFill>
                  <a:latin typeface="Trebuchet MS"/>
                  <a:cs typeface="Trebuchet MS"/>
                </a:rPr>
                <a:t>Model</a:t>
              </a:r>
              <a:endParaRPr sz="1800" dirty="0">
                <a:latin typeface="Trebuchet MS"/>
                <a:cs typeface="Trebuchet MS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="" xmlns:a16="http://schemas.microsoft.com/office/drawing/2014/main" id="{AD427DF6-ABED-E746-B519-4F5C7609DBE3}"/>
              </a:ext>
            </a:extLst>
          </p:cNvPr>
          <p:cNvGrpSpPr/>
          <p:nvPr/>
        </p:nvGrpSpPr>
        <p:grpSpPr>
          <a:xfrm>
            <a:off x="7338235" y="2296512"/>
            <a:ext cx="2085975" cy="1306315"/>
            <a:chOff x="5715000" y="2270005"/>
            <a:chExt cx="2085975" cy="1306315"/>
          </a:xfrm>
        </p:grpSpPr>
        <p:sp>
          <p:nvSpPr>
            <p:cNvPr id="6" name="object 6"/>
            <p:cNvSpPr/>
            <p:nvPr/>
          </p:nvSpPr>
          <p:spPr>
            <a:xfrm>
              <a:off x="6770306" y="2764967"/>
              <a:ext cx="0" cy="299085"/>
            </a:xfrm>
            <a:custGeom>
              <a:avLst/>
              <a:gdLst/>
              <a:ahLst/>
              <a:cxnLst/>
              <a:rect l="l" t="t" r="r" b="b"/>
              <a:pathLst>
                <a:path h="299085">
                  <a:moveTo>
                    <a:pt x="0" y="0"/>
                  </a:moveTo>
                  <a:lnTo>
                    <a:pt x="0" y="298551"/>
                  </a:lnTo>
                </a:path>
              </a:pathLst>
            </a:custGeom>
            <a:ln w="12700">
              <a:solidFill>
                <a:srgbClr val="A9A9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495440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09" h="514985">
                  <a:moveTo>
                    <a:pt x="298369" y="0"/>
                  </a:moveTo>
                  <a:lnTo>
                    <a:pt x="251349" y="0"/>
                  </a:lnTo>
                  <a:lnTo>
                    <a:pt x="204879" y="7473"/>
                  </a:lnTo>
                  <a:lnTo>
                    <a:pt x="160062" y="22419"/>
                  </a:lnTo>
                  <a:lnTo>
                    <a:pt x="118000" y="44839"/>
                  </a:lnTo>
                  <a:lnTo>
                    <a:pt x="79793" y="74732"/>
                  </a:lnTo>
                  <a:lnTo>
                    <a:pt x="47876" y="110516"/>
                  </a:lnTo>
                  <a:lnTo>
                    <a:pt x="23938" y="149911"/>
                  </a:lnTo>
                  <a:lnTo>
                    <a:pt x="7979" y="191885"/>
                  </a:lnTo>
                  <a:lnTo>
                    <a:pt x="0" y="235407"/>
                  </a:lnTo>
                  <a:lnTo>
                    <a:pt x="0" y="279445"/>
                  </a:lnTo>
                  <a:lnTo>
                    <a:pt x="7979" y="322966"/>
                  </a:lnTo>
                  <a:lnTo>
                    <a:pt x="23938" y="364939"/>
                  </a:lnTo>
                  <a:lnTo>
                    <a:pt x="47876" y="404331"/>
                  </a:lnTo>
                  <a:lnTo>
                    <a:pt x="79793" y="440111"/>
                  </a:lnTo>
                  <a:lnTo>
                    <a:pt x="118000" y="470008"/>
                  </a:lnTo>
                  <a:lnTo>
                    <a:pt x="160062" y="492430"/>
                  </a:lnTo>
                  <a:lnTo>
                    <a:pt x="204879" y="507379"/>
                  </a:lnTo>
                  <a:lnTo>
                    <a:pt x="251349" y="514853"/>
                  </a:lnTo>
                  <a:lnTo>
                    <a:pt x="298369" y="514853"/>
                  </a:lnTo>
                  <a:lnTo>
                    <a:pt x="344838" y="507379"/>
                  </a:lnTo>
                  <a:lnTo>
                    <a:pt x="389655" y="492430"/>
                  </a:lnTo>
                  <a:lnTo>
                    <a:pt x="431718" y="470008"/>
                  </a:lnTo>
                  <a:lnTo>
                    <a:pt x="469924" y="440111"/>
                  </a:lnTo>
                  <a:lnTo>
                    <a:pt x="501842" y="404331"/>
                  </a:lnTo>
                  <a:lnTo>
                    <a:pt x="525780" y="364939"/>
                  </a:lnTo>
                  <a:lnTo>
                    <a:pt x="541739" y="322966"/>
                  </a:lnTo>
                  <a:lnTo>
                    <a:pt x="549718" y="279445"/>
                  </a:lnTo>
                  <a:lnTo>
                    <a:pt x="549718" y="235407"/>
                  </a:lnTo>
                  <a:lnTo>
                    <a:pt x="541739" y="191885"/>
                  </a:lnTo>
                  <a:lnTo>
                    <a:pt x="525780" y="149911"/>
                  </a:lnTo>
                  <a:lnTo>
                    <a:pt x="501842" y="110516"/>
                  </a:lnTo>
                  <a:lnTo>
                    <a:pt x="469924" y="74732"/>
                  </a:lnTo>
                  <a:lnTo>
                    <a:pt x="431718" y="44839"/>
                  </a:lnTo>
                  <a:lnTo>
                    <a:pt x="389655" y="22419"/>
                  </a:lnTo>
                  <a:lnTo>
                    <a:pt x="344838" y="7473"/>
                  </a:lnTo>
                  <a:lnTo>
                    <a:pt x="29836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495434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09" h="514985">
                  <a:moveTo>
                    <a:pt x="469924" y="74737"/>
                  </a:moveTo>
                  <a:lnTo>
                    <a:pt x="501844" y="110519"/>
                  </a:lnTo>
                  <a:lnTo>
                    <a:pt x="525785" y="149913"/>
                  </a:lnTo>
                  <a:lnTo>
                    <a:pt x="541745" y="191886"/>
                  </a:lnTo>
                  <a:lnTo>
                    <a:pt x="549725" y="235407"/>
                  </a:lnTo>
                  <a:lnTo>
                    <a:pt x="549725" y="279444"/>
                  </a:lnTo>
                  <a:lnTo>
                    <a:pt x="541745" y="322966"/>
                  </a:lnTo>
                  <a:lnTo>
                    <a:pt x="525785" y="364939"/>
                  </a:lnTo>
                  <a:lnTo>
                    <a:pt x="501844" y="404333"/>
                  </a:lnTo>
                  <a:lnTo>
                    <a:pt x="469924" y="440115"/>
                  </a:lnTo>
                  <a:lnTo>
                    <a:pt x="431719" y="470010"/>
                  </a:lnTo>
                  <a:lnTo>
                    <a:pt x="389657" y="492431"/>
                  </a:lnTo>
                  <a:lnTo>
                    <a:pt x="344841" y="507378"/>
                  </a:lnTo>
                  <a:lnTo>
                    <a:pt x="298372" y="514852"/>
                  </a:lnTo>
                  <a:lnTo>
                    <a:pt x="251352" y="514852"/>
                  </a:lnTo>
                  <a:lnTo>
                    <a:pt x="204883" y="507378"/>
                  </a:lnTo>
                  <a:lnTo>
                    <a:pt x="160067" y="492431"/>
                  </a:lnTo>
                  <a:lnTo>
                    <a:pt x="118005" y="470010"/>
                  </a:lnTo>
                  <a:lnTo>
                    <a:pt x="79800" y="440115"/>
                  </a:lnTo>
                  <a:lnTo>
                    <a:pt x="47880" y="404333"/>
                  </a:lnTo>
                  <a:lnTo>
                    <a:pt x="23940" y="364939"/>
                  </a:lnTo>
                  <a:lnTo>
                    <a:pt x="7980" y="322966"/>
                  </a:lnTo>
                  <a:lnTo>
                    <a:pt x="0" y="279444"/>
                  </a:lnTo>
                  <a:lnTo>
                    <a:pt x="0" y="235407"/>
                  </a:lnTo>
                  <a:lnTo>
                    <a:pt x="7980" y="191886"/>
                  </a:lnTo>
                  <a:lnTo>
                    <a:pt x="23940" y="149913"/>
                  </a:lnTo>
                  <a:lnTo>
                    <a:pt x="47880" y="110519"/>
                  </a:lnTo>
                  <a:lnTo>
                    <a:pt x="79800" y="74737"/>
                  </a:lnTo>
                  <a:lnTo>
                    <a:pt x="118005" y="44842"/>
                  </a:lnTo>
                  <a:lnTo>
                    <a:pt x="160067" y="22421"/>
                  </a:lnTo>
                  <a:lnTo>
                    <a:pt x="204883" y="7473"/>
                  </a:lnTo>
                  <a:lnTo>
                    <a:pt x="251352" y="0"/>
                  </a:lnTo>
                  <a:lnTo>
                    <a:pt x="298372" y="0"/>
                  </a:lnTo>
                  <a:lnTo>
                    <a:pt x="344841" y="7473"/>
                  </a:lnTo>
                  <a:lnTo>
                    <a:pt x="389657" y="22421"/>
                  </a:lnTo>
                  <a:lnTo>
                    <a:pt x="431719" y="44842"/>
                  </a:lnTo>
                  <a:lnTo>
                    <a:pt x="469924" y="74737"/>
                  </a:lnTo>
                  <a:close/>
                </a:path>
              </a:pathLst>
            </a:custGeom>
            <a:ln w="12700">
              <a:solidFill>
                <a:srgbClr val="A9A9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 txBox="1"/>
            <p:nvPr/>
          </p:nvSpPr>
          <p:spPr>
            <a:xfrm>
              <a:off x="6692900" y="2374900"/>
              <a:ext cx="1454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nl-BE" dirty="0">
                  <a:solidFill>
                    <a:srgbClr val="797979"/>
                  </a:solidFill>
                  <a:latin typeface="Trebuchet MS"/>
                  <a:cs typeface="Trebuchet MS"/>
                </a:rPr>
                <a:t>4</a:t>
              </a:r>
              <a:endParaRPr sz="1800" dirty="0">
                <a:latin typeface="Trebuchet MS"/>
                <a:cs typeface="Trebuchet MS"/>
              </a:endParaRPr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5715000" y="3276600"/>
              <a:ext cx="208597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D6D6D6"/>
                  </a:solidFill>
                  <a:latin typeface="Trebuchet MS"/>
                  <a:cs typeface="Trebuchet MS"/>
                </a:rPr>
                <a:t>Feature</a:t>
              </a:r>
              <a:r>
                <a:rPr sz="1800" spc="-85" dirty="0">
                  <a:solidFill>
                    <a:srgbClr val="D6D6D6"/>
                  </a:solidFill>
                  <a:latin typeface="Trebuchet MS"/>
                  <a:cs typeface="Trebuchet MS"/>
                </a:rPr>
                <a:t> </a:t>
              </a:r>
              <a:r>
                <a:rPr sz="1800" dirty="0">
                  <a:solidFill>
                    <a:srgbClr val="D6D6D6"/>
                  </a:solidFill>
                  <a:latin typeface="Trebuchet MS"/>
                  <a:cs typeface="Trebuchet MS"/>
                </a:rPr>
                <a:t>engineering</a:t>
              </a:r>
              <a:endParaRPr sz="1800">
                <a:latin typeface="Trebuchet MS"/>
                <a:cs typeface="Trebuchet M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CA67D385-E36C-6B46-920A-4E204215D89B}"/>
              </a:ext>
            </a:extLst>
          </p:cNvPr>
          <p:cNvGrpSpPr/>
          <p:nvPr/>
        </p:nvGrpSpPr>
        <p:grpSpPr>
          <a:xfrm>
            <a:off x="9919146" y="2305166"/>
            <a:ext cx="1224280" cy="1306315"/>
            <a:chOff x="8597900" y="2270005"/>
            <a:chExt cx="1224280" cy="1306315"/>
          </a:xfrm>
        </p:grpSpPr>
        <p:sp>
          <p:nvSpPr>
            <p:cNvPr id="19" name="object 19"/>
            <p:cNvSpPr txBox="1"/>
            <p:nvPr/>
          </p:nvSpPr>
          <p:spPr>
            <a:xfrm>
              <a:off x="8597900" y="3276600"/>
              <a:ext cx="122428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D6D6D6"/>
                  </a:solidFill>
                  <a:latin typeface="Trebuchet MS"/>
                  <a:cs typeface="Trebuchet MS"/>
                </a:rPr>
                <a:t>Final</a:t>
              </a:r>
              <a:r>
                <a:rPr sz="1800" spc="-80" dirty="0">
                  <a:solidFill>
                    <a:srgbClr val="D6D6D6"/>
                  </a:solidFill>
                  <a:latin typeface="Trebuchet MS"/>
                  <a:cs typeface="Trebuchet MS"/>
                </a:rPr>
                <a:t> </a:t>
              </a:r>
              <a:r>
                <a:rPr sz="1800" spc="-5" dirty="0">
                  <a:solidFill>
                    <a:srgbClr val="D6D6D6"/>
                  </a:solidFill>
                  <a:latin typeface="Trebuchet MS"/>
                  <a:cs typeface="Trebuchet MS"/>
                </a:rPr>
                <a:t>model</a:t>
              </a:r>
              <a:endParaRPr sz="1800">
                <a:latin typeface="Trebuchet MS"/>
                <a:cs typeface="Trebuchet MS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9217406" y="2764967"/>
              <a:ext cx="0" cy="299085"/>
            </a:xfrm>
            <a:custGeom>
              <a:avLst/>
              <a:gdLst/>
              <a:ahLst/>
              <a:cxnLst/>
              <a:rect l="l" t="t" r="r" b="b"/>
              <a:pathLst>
                <a:path h="299085">
                  <a:moveTo>
                    <a:pt x="0" y="0"/>
                  </a:moveTo>
                  <a:lnTo>
                    <a:pt x="0" y="298551"/>
                  </a:lnTo>
                </a:path>
              </a:pathLst>
            </a:custGeom>
            <a:ln w="12700">
              <a:solidFill>
                <a:srgbClr val="A9A9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942543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09" h="514985">
                  <a:moveTo>
                    <a:pt x="298376" y="0"/>
                  </a:moveTo>
                  <a:lnTo>
                    <a:pt x="251357" y="0"/>
                  </a:lnTo>
                  <a:lnTo>
                    <a:pt x="204888" y="7473"/>
                  </a:lnTo>
                  <a:lnTo>
                    <a:pt x="160072" y="22419"/>
                  </a:lnTo>
                  <a:lnTo>
                    <a:pt x="118009" y="44839"/>
                  </a:lnTo>
                  <a:lnTo>
                    <a:pt x="79803" y="74732"/>
                  </a:lnTo>
                  <a:lnTo>
                    <a:pt x="47881" y="110516"/>
                  </a:lnTo>
                  <a:lnTo>
                    <a:pt x="23940" y="149911"/>
                  </a:lnTo>
                  <a:lnTo>
                    <a:pt x="7980" y="191885"/>
                  </a:lnTo>
                  <a:lnTo>
                    <a:pt x="0" y="235407"/>
                  </a:lnTo>
                  <a:lnTo>
                    <a:pt x="0" y="279445"/>
                  </a:lnTo>
                  <a:lnTo>
                    <a:pt x="7980" y="322966"/>
                  </a:lnTo>
                  <a:lnTo>
                    <a:pt x="23940" y="364939"/>
                  </a:lnTo>
                  <a:lnTo>
                    <a:pt x="47881" y="404331"/>
                  </a:lnTo>
                  <a:lnTo>
                    <a:pt x="79803" y="440111"/>
                  </a:lnTo>
                  <a:lnTo>
                    <a:pt x="118009" y="470008"/>
                  </a:lnTo>
                  <a:lnTo>
                    <a:pt x="160072" y="492430"/>
                  </a:lnTo>
                  <a:lnTo>
                    <a:pt x="204888" y="507379"/>
                  </a:lnTo>
                  <a:lnTo>
                    <a:pt x="251357" y="514853"/>
                  </a:lnTo>
                  <a:lnTo>
                    <a:pt x="298376" y="514853"/>
                  </a:lnTo>
                  <a:lnTo>
                    <a:pt x="344844" y="507379"/>
                  </a:lnTo>
                  <a:lnTo>
                    <a:pt x="389659" y="492430"/>
                  </a:lnTo>
                  <a:lnTo>
                    <a:pt x="431718" y="470008"/>
                  </a:lnTo>
                  <a:lnTo>
                    <a:pt x="469921" y="440111"/>
                  </a:lnTo>
                  <a:lnTo>
                    <a:pt x="501842" y="404331"/>
                  </a:lnTo>
                  <a:lnTo>
                    <a:pt x="525783" y="364939"/>
                  </a:lnTo>
                  <a:lnTo>
                    <a:pt x="541744" y="322966"/>
                  </a:lnTo>
                  <a:lnTo>
                    <a:pt x="549724" y="279445"/>
                  </a:lnTo>
                  <a:lnTo>
                    <a:pt x="549724" y="235407"/>
                  </a:lnTo>
                  <a:lnTo>
                    <a:pt x="541744" y="191885"/>
                  </a:lnTo>
                  <a:lnTo>
                    <a:pt x="525783" y="149911"/>
                  </a:lnTo>
                  <a:lnTo>
                    <a:pt x="501842" y="110516"/>
                  </a:lnTo>
                  <a:lnTo>
                    <a:pt x="469921" y="74732"/>
                  </a:lnTo>
                  <a:lnTo>
                    <a:pt x="431718" y="44839"/>
                  </a:lnTo>
                  <a:lnTo>
                    <a:pt x="389659" y="22419"/>
                  </a:lnTo>
                  <a:lnTo>
                    <a:pt x="344844" y="7473"/>
                  </a:lnTo>
                  <a:lnTo>
                    <a:pt x="2983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942547" y="2270005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09" h="514985">
                  <a:moveTo>
                    <a:pt x="469924" y="74737"/>
                  </a:moveTo>
                  <a:lnTo>
                    <a:pt x="501844" y="110519"/>
                  </a:lnTo>
                  <a:lnTo>
                    <a:pt x="525785" y="149913"/>
                  </a:lnTo>
                  <a:lnTo>
                    <a:pt x="541745" y="191886"/>
                  </a:lnTo>
                  <a:lnTo>
                    <a:pt x="549725" y="235407"/>
                  </a:lnTo>
                  <a:lnTo>
                    <a:pt x="549725" y="279444"/>
                  </a:lnTo>
                  <a:lnTo>
                    <a:pt x="541745" y="322966"/>
                  </a:lnTo>
                  <a:lnTo>
                    <a:pt x="525785" y="364939"/>
                  </a:lnTo>
                  <a:lnTo>
                    <a:pt x="501844" y="404333"/>
                  </a:lnTo>
                  <a:lnTo>
                    <a:pt x="469924" y="440115"/>
                  </a:lnTo>
                  <a:lnTo>
                    <a:pt x="431719" y="470010"/>
                  </a:lnTo>
                  <a:lnTo>
                    <a:pt x="389657" y="492431"/>
                  </a:lnTo>
                  <a:lnTo>
                    <a:pt x="344841" y="507378"/>
                  </a:lnTo>
                  <a:lnTo>
                    <a:pt x="298372" y="514852"/>
                  </a:lnTo>
                  <a:lnTo>
                    <a:pt x="251352" y="514852"/>
                  </a:lnTo>
                  <a:lnTo>
                    <a:pt x="204883" y="507378"/>
                  </a:lnTo>
                  <a:lnTo>
                    <a:pt x="160067" y="492431"/>
                  </a:lnTo>
                  <a:lnTo>
                    <a:pt x="118005" y="470010"/>
                  </a:lnTo>
                  <a:lnTo>
                    <a:pt x="79800" y="440115"/>
                  </a:lnTo>
                  <a:lnTo>
                    <a:pt x="47880" y="404333"/>
                  </a:lnTo>
                  <a:lnTo>
                    <a:pt x="23940" y="364939"/>
                  </a:lnTo>
                  <a:lnTo>
                    <a:pt x="7980" y="322966"/>
                  </a:lnTo>
                  <a:lnTo>
                    <a:pt x="0" y="279444"/>
                  </a:lnTo>
                  <a:lnTo>
                    <a:pt x="0" y="235407"/>
                  </a:lnTo>
                  <a:lnTo>
                    <a:pt x="7980" y="191886"/>
                  </a:lnTo>
                  <a:lnTo>
                    <a:pt x="23940" y="149913"/>
                  </a:lnTo>
                  <a:lnTo>
                    <a:pt x="47880" y="110519"/>
                  </a:lnTo>
                  <a:lnTo>
                    <a:pt x="79800" y="74737"/>
                  </a:lnTo>
                  <a:lnTo>
                    <a:pt x="118005" y="44842"/>
                  </a:lnTo>
                  <a:lnTo>
                    <a:pt x="160067" y="22421"/>
                  </a:lnTo>
                  <a:lnTo>
                    <a:pt x="204883" y="7473"/>
                  </a:lnTo>
                  <a:lnTo>
                    <a:pt x="251352" y="0"/>
                  </a:lnTo>
                  <a:lnTo>
                    <a:pt x="298372" y="0"/>
                  </a:lnTo>
                  <a:lnTo>
                    <a:pt x="344841" y="7473"/>
                  </a:lnTo>
                  <a:lnTo>
                    <a:pt x="389657" y="22421"/>
                  </a:lnTo>
                  <a:lnTo>
                    <a:pt x="431719" y="44842"/>
                  </a:lnTo>
                  <a:lnTo>
                    <a:pt x="469924" y="74737"/>
                  </a:lnTo>
                  <a:close/>
                </a:path>
              </a:pathLst>
            </a:custGeom>
            <a:ln w="12699">
              <a:solidFill>
                <a:srgbClr val="A9A9A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 txBox="1"/>
            <p:nvPr/>
          </p:nvSpPr>
          <p:spPr>
            <a:xfrm>
              <a:off x="9144000" y="2374900"/>
              <a:ext cx="1454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nl-BE" dirty="0">
                  <a:solidFill>
                    <a:srgbClr val="797979"/>
                  </a:solidFill>
                  <a:latin typeface="Trebuchet MS"/>
                  <a:cs typeface="Trebuchet MS"/>
                </a:rPr>
                <a:t>5</a:t>
              </a:r>
              <a:endParaRPr sz="1800" dirty="0">
                <a:latin typeface="Trebuchet MS"/>
                <a:cs typeface="Trebuchet MS"/>
              </a:endParaRPr>
            </a:p>
          </p:txBody>
        </p:sp>
      </p:grpSp>
      <p:sp>
        <p:nvSpPr>
          <p:cNvPr id="25" name="object 25"/>
          <p:cNvSpPr/>
          <p:nvPr/>
        </p:nvSpPr>
        <p:spPr>
          <a:xfrm>
            <a:off x="11753126" y="2932709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20">
                <a:moveTo>
                  <a:pt x="0" y="0"/>
                </a:moveTo>
                <a:lnTo>
                  <a:pt x="0" y="350519"/>
                </a:lnTo>
                <a:lnTo>
                  <a:pt x="350520" y="175259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873262" y="3107969"/>
            <a:ext cx="9924415" cy="0"/>
          </a:xfrm>
          <a:custGeom>
            <a:avLst/>
            <a:gdLst/>
            <a:ahLst/>
            <a:cxnLst/>
            <a:rect l="l" t="t" r="r" b="b"/>
            <a:pathLst>
              <a:path w="9924415">
                <a:moveTo>
                  <a:pt x="0" y="0"/>
                </a:moveTo>
                <a:lnTo>
                  <a:pt x="9879863" y="0"/>
                </a:lnTo>
                <a:lnTo>
                  <a:pt x="9924313" y="0"/>
                </a:lnTo>
              </a:path>
            </a:pathLst>
          </a:custGeom>
          <a:ln w="889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753126" y="2932709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20">
                <a:moveTo>
                  <a:pt x="0" y="0"/>
                </a:moveTo>
                <a:lnTo>
                  <a:pt x="0" y="350519"/>
                </a:lnTo>
                <a:lnTo>
                  <a:pt x="350520" y="175259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 flipV="1">
            <a:off x="128770" y="3062250"/>
            <a:ext cx="3901947" cy="45719"/>
          </a:xfrm>
          <a:custGeom>
            <a:avLst/>
            <a:gdLst/>
            <a:ahLst/>
            <a:cxnLst/>
            <a:rect l="l" t="t" r="r" b="b"/>
            <a:pathLst>
              <a:path w="1744980">
                <a:moveTo>
                  <a:pt x="0" y="0"/>
                </a:moveTo>
                <a:lnTo>
                  <a:pt x="1744491" y="0"/>
                </a:lnTo>
              </a:path>
            </a:pathLst>
          </a:custGeom>
          <a:ln w="889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5EDDBAD8-E32C-4E4E-A2A1-456E943C84E7}"/>
              </a:ext>
            </a:extLst>
          </p:cNvPr>
          <p:cNvGrpSpPr/>
          <p:nvPr/>
        </p:nvGrpSpPr>
        <p:grpSpPr>
          <a:xfrm>
            <a:off x="3030876" y="2293322"/>
            <a:ext cx="1985259" cy="1573417"/>
            <a:chOff x="2620716" y="2293322"/>
            <a:chExt cx="1985259" cy="1573417"/>
          </a:xfrm>
        </p:grpSpPr>
        <p:sp>
          <p:nvSpPr>
            <p:cNvPr id="30" name="object 5">
              <a:extLst>
                <a:ext uri="{FF2B5EF4-FFF2-40B4-BE49-F238E27FC236}">
                  <a16:creationId xmlns="" xmlns:a16="http://schemas.microsoft.com/office/drawing/2014/main" id="{73EF2BBB-0CF6-EC4D-8AFE-A8FEB66C2A7F}"/>
                </a:ext>
              </a:extLst>
            </p:cNvPr>
            <p:cNvSpPr/>
            <p:nvPr/>
          </p:nvSpPr>
          <p:spPr>
            <a:xfrm flipH="1">
              <a:off x="3574849" y="2794036"/>
              <a:ext cx="45719" cy="273964"/>
            </a:xfrm>
            <a:custGeom>
              <a:avLst/>
              <a:gdLst/>
              <a:ahLst/>
              <a:cxnLst/>
              <a:rect l="l" t="t" r="r" b="b"/>
              <a:pathLst>
                <a:path h="299085">
                  <a:moveTo>
                    <a:pt x="0" y="0"/>
                  </a:moveTo>
                  <a:lnTo>
                    <a:pt x="0" y="298551"/>
                  </a:lnTo>
                </a:path>
              </a:pathLst>
            </a:custGeom>
            <a:ln w="12700">
              <a:solidFill>
                <a:srgbClr val="C84C2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10">
              <a:extLst>
                <a:ext uri="{FF2B5EF4-FFF2-40B4-BE49-F238E27FC236}">
                  <a16:creationId xmlns="" xmlns:a16="http://schemas.microsoft.com/office/drawing/2014/main" id="{32D5F933-9981-9043-A80E-D6C76AEF0E73}"/>
                </a:ext>
              </a:extLst>
            </p:cNvPr>
            <p:cNvSpPr/>
            <p:nvPr/>
          </p:nvSpPr>
          <p:spPr>
            <a:xfrm>
              <a:off x="3345706" y="2293322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298367" y="0"/>
                  </a:moveTo>
                  <a:lnTo>
                    <a:pt x="251348" y="0"/>
                  </a:lnTo>
                  <a:lnTo>
                    <a:pt x="204880" y="7473"/>
                  </a:lnTo>
                  <a:lnTo>
                    <a:pt x="160065" y="22419"/>
                  </a:lnTo>
                  <a:lnTo>
                    <a:pt x="118005" y="44839"/>
                  </a:lnTo>
                  <a:lnTo>
                    <a:pt x="79803" y="74732"/>
                  </a:lnTo>
                  <a:lnTo>
                    <a:pt x="47881" y="110516"/>
                  </a:lnTo>
                  <a:lnTo>
                    <a:pt x="23940" y="149911"/>
                  </a:lnTo>
                  <a:lnTo>
                    <a:pt x="7980" y="191885"/>
                  </a:lnTo>
                  <a:lnTo>
                    <a:pt x="0" y="235407"/>
                  </a:lnTo>
                  <a:lnTo>
                    <a:pt x="0" y="279445"/>
                  </a:lnTo>
                  <a:lnTo>
                    <a:pt x="7980" y="322966"/>
                  </a:lnTo>
                  <a:lnTo>
                    <a:pt x="23940" y="364939"/>
                  </a:lnTo>
                  <a:lnTo>
                    <a:pt x="47881" y="404331"/>
                  </a:lnTo>
                  <a:lnTo>
                    <a:pt x="79803" y="440111"/>
                  </a:lnTo>
                  <a:lnTo>
                    <a:pt x="118005" y="470008"/>
                  </a:lnTo>
                  <a:lnTo>
                    <a:pt x="160065" y="492430"/>
                  </a:lnTo>
                  <a:lnTo>
                    <a:pt x="204880" y="507379"/>
                  </a:lnTo>
                  <a:lnTo>
                    <a:pt x="251348" y="514853"/>
                  </a:lnTo>
                  <a:lnTo>
                    <a:pt x="298367" y="514853"/>
                  </a:lnTo>
                  <a:lnTo>
                    <a:pt x="344836" y="507379"/>
                  </a:lnTo>
                  <a:lnTo>
                    <a:pt x="389652" y="492430"/>
                  </a:lnTo>
                  <a:lnTo>
                    <a:pt x="431715" y="470008"/>
                  </a:lnTo>
                  <a:lnTo>
                    <a:pt x="469921" y="440111"/>
                  </a:lnTo>
                  <a:lnTo>
                    <a:pt x="501842" y="404331"/>
                  </a:lnTo>
                  <a:lnTo>
                    <a:pt x="525783" y="364939"/>
                  </a:lnTo>
                  <a:lnTo>
                    <a:pt x="541744" y="322966"/>
                  </a:lnTo>
                  <a:lnTo>
                    <a:pt x="549724" y="279445"/>
                  </a:lnTo>
                  <a:lnTo>
                    <a:pt x="549724" y="235407"/>
                  </a:lnTo>
                  <a:lnTo>
                    <a:pt x="541744" y="191885"/>
                  </a:lnTo>
                  <a:lnTo>
                    <a:pt x="525783" y="149911"/>
                  </a:lnTo>
                  <a:lnTo>
                    <a:pt x="501842" y="110516"/>
                  </a:lnTo>
                  <a:lnTo>
                    <a:pt x="469921" y="74732"/>
                  </a:lnTo>
                  <a:lnTo>
                    <a:pt x="431715" y="44839"/>
                  </a:lnTo>
                  <a:lnTo>
                    <a:pt x="389652" y="22419"/>
                  </a:lnTo>
                  <a:lnTo>
                    <a:pt x="344836" y="7473"/>
                  </a:lnTo>
                  <a:lnTo>
                    <a:pt x="2983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11">
              <a:extLst>
                <a:ext uri="{FF2B5EF4-FFF2-40B4-BE49-F238E27FC236}">
                  <a16:creationId xmlns="" xmlns:a16="http://schemas.microsoft.com/office/drawing/2014/main" id="{C768AFD3-ACB7-2640-B63D-7922A37F9510}"/>
                </a:ext>
              </a:extLst>
            </p:cNvPr>
            <p:cNvSpPr/>
            <p:nvPr/>
          </p:nvSpPr>
          <p:spPr>
            <a:xfrm>
              <a:off x="3345710" y="2293322"/>
              <a:ext cx="549910" cy="514984"/>
            </a:xfrm>
            <a:custGeom>
              <a:avLst/>
              <a:gdLst/>
              <a:ahLst/>
              <a:cxnLst/>
              <a:rect l="l" t="t" r="r" b="b"/>
              <a:pathLst>
                <a:path w="549910" h="514985">
                  <a:moveTo>
                    <a:pt x="469924" y="74737"/>
                  </a:moveTo>
                  <a:lnTo>
                    <a:pt x="501844" y="110519"/>
                  </a:lnTo>
                  <a:lnTo>
                    <a:pt x="525785" y="149913"/>
                  </a:lnTo>
                  <a:lnTo>
                    <a:pt x="541745" y="191886"/>
                  </a:lnTo>
                  <a:lnTo>
                    <a:pt x="549725" y="235407"/>
                  </a:lnTo>
                  <a:lnTo>
                    <a:pt x="549725" y="279444"/>
                  </a:lnTo>
                  <a:lnTo>
                    <a:pt x="541745" y="322966"/>
                  </a:lnTo>
                  <a:lnTo>
                    <a:pt x="525785" y="364939"/>
                  </a:lnTo>
                  <a:lnTo>
                    <a:pt x="501844" y="404333"/>
                  </a:lnTo>
                  <a:lnTo>
                    <a:pt x="469924" y="440115"/>
                  </a:lnTo>
                  <a:lnTo>
                    <a:pt x="431719" y="470010"/>
                  </a:lnTo>
                  <a:lnTo>
                    <a:pt x="389657" y="492431"/>
                  </a:lnTo>
                  <a:lnTo>
                    <a:pt x="344841" y="507378"/>
                  </a:lnTo>
                  <a:lnTo>
                    <a:pt x="298372" y="514852"/>
                  </a:lnTo>
                  <a:lnTo>
                    <a:pt x="251352" y="514852"/>
                  </a:lnTo>
                  <a:lnTo>
                    <a:pt x="204883" y="507378"/>
                  </a:lnTo>
                  <a:lnTo>
                    <a:pt x="160067" y="492431"/>
                  </a:lnTo>
                  <a:lnTo>
                    <a:pt x="118005" y="470010"/>
                  </a:lnTo>
                  <a:lnTo>
                    <a:pt x="79800" y="440115"/>
                  </a:lnTo>
                  <a:lnTo>
                    <a:pt x="47880" y="404333"/>
                  </a:lnTo>
                  <a:lnTo>
                    <a:pt x="23940" y="364939"/>
                  </a:lnTo>
                  <a:lnTo>
                    <a:pt x="7980" y="322966"/>
                  </a:lnTo>
                  <a:lnTo>
                    <a:pt x="0" y="279444"/>
                  </a:lnTo>
                  <a:lnTo>
                    <a:pt x="0" y="235407"/>
                  </a:lnTo>
                  <a:lnTo>
                    <a:pt x="7980" y="191886"/>
                  </a:lnTo>
                  <a:lnTo>
                    <a:pt x="23940" y="149913"/>
                  </a:lnTo>
                  <a:lnTo>
                    <a:pt x="47880" y="110519"/>
                  </a:lnTo>
                  <a:lnTo>
                    <a:pt x="79800" y="74737"/>
                  </a:lnTo>
                  <a:lnTo>
                    <a:pt x="118005" y="44842"/>
                  </a:lnTo>
                  <a:lnTo>
                    <a:pt x="160067" y="22421"/>
                  </a:lnTo>
                  <a:lnTo>
                    <a:pt x="204883" y="7473"/>
                  </a:lnTo>
                  <a:lnTo>
                    <a:pt x="251352" y="0"/>
                  </a:lnTo>
                  <a:lnTo>
                    <a:pt x="298372" y="0"/>
                  </a:lnTo>
                  <a:lnTo>
                    <a:pt x="344841" y="7473"/>
                  </a:lnTo>
                  <a:lnTo>
                    <a:pt x="389657" y="22421"/>
                  </a:lnTo>
                  <a:lnTo>
                    <a:pt x="431719" y="44842"/>
                  </a:lnTo>
                  <a:lnTo>
                    <a:pt x="469924" y="74737"/>
                  </a:lnTo>
                  <a:close/>
                </a:path>
              </a:pathLst>
            </a:custGeom>
            <a:ln w="12699">
              <a:solidFill>
                <a:srgbClr val="C84C2C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C84C2C"/>
                </a:solidFill>
              </a:endParaRPr>
            </a:p>
          </p:txBody>
        </p:sp>
        <p:sp>
          <p:nvSpPr>
            <p:cNvPr id="33" name="object 12">
              <a:extLst>
                <a:ext uri="{FF2B5EF4-FFF2-40B4-BE49-F238E27FC236}">
                  <a16:creationId xmlns="" xmlns:a16="http://schemas.microsoft.com/office/drawing/2014/main" id="{9B3DAEEA-E37C-034E-AEF7-DC7E39BC0925}"/>
                </a:ext>
              </a:extLst>
            </p:cNvPr>
            <p:cNvSpPr txBox="1"/>
            <p:nvPr/>
          </p:nvSpPr>
          <p:spPr>
            <a:xfrm>
              <a:off x="3551875" y="2398217"/>
              <a:ext cx="1454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dirty="0">
                  <a:solidFill>
                    <a:srgbClr val="C84C2C"/>
                  </a:solidFill>
                  <a:latin typeface="Trebuchet MS"/>
                  <a:cs typeface="Trebuchet MS"/>
                </a:rPr>
                <a:t>2</a:t>
              </a:r>
            </a:p>
          </p:txBody>
        </p:sp>
        <p:sp>
          <p:nvSpPr>
            <p:cNvPr id="34" name="object 17">
              <a:extLst>
                <a:ext uri="{FF2B5EF4-FFF2-40B4-BE49-F238E27FC236}">
                  <a16:creationId xmlns="" xmlns:a16="http://schemas.microsoft.com/office/drawing/2014/main" id="{FA18EE44-8205-864B-AEBE-EF26981F58D0}"/>
                </a:ext>
              </a:extLst>
            </p:cNvPr>
            <p:cNvSpPr txBox="1"/>
            <p:nvPr/>
          </p:nvSpPr>
          <p:spPr>
            <a:xfrm>
              <a:off x="2620716" y="3299917"/>
              <a:ext cx="1985259" cy="56682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 lvl="0" indent="-177800" algn="ctr">
                <a:spcBef>
                  <a:spcPts val="100"/>
                </a:spcBef>
              </a:pPr>
              <a:r>
                <a:rPr lang="en-US" spc="-5" dirty="0">
                  <a:solidFill>
                    <a:srgbClr val="C84C2D"/>
                  </a:solidFill>
                  <a:latin typeface="Trebuchet MS"/>
                </a:rPr>
                <a:t>Data preparation  &amp; exploration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2655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08564" y="948283"/>
            <a:ext cx="1683385" cy="0"/>
          </a:xfrm>
          <a:custGeom>
            <a:avLst/>
            <a:gdLst/>
            <a:ahLst/>
            <a:cxnLst/>
            <a:rect l="l" t="t" r="r" b="b"/>
            <a:pathLst>
              <a:path w="1683385">
                <a:moveTo>
                  <a:pt x="0" y="0"/>
                </a:moveTo>
                <a:lnTo>
                  <a:pt x="1682846" y="0"/>
                </a:lnTo>
              </a:path>
            </a:pathLst>
          </a:custGeom>
          <a:ln w="889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732920" y="773023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19">
                <a:moveTo>
                  <a:pt x="0" y="0"/>
                </a:moveTo>
                <a:lnTo>
                  <a:pt x="0" y="350520"/>
                </a:lnTo>
                <a:lnTo>
                  <a:pt x="350520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91411" y="948283"/>
            <a:ext cx="9986010" cy="0"/>
          </a:xfrm>
          <a:custGeom>
            <a:avLst/>
            <a:gdLst/>
            <a:ahLst/>
            <a:cxnLst/>
            <a:rect l="l" t="t" r="r" b="b"/>
            <a:pathLst>
              <a:path w="9986010">
                <a:moveTo>
                  <a:pt x="0" y="0"/>
                </a:moveTo>
                <a:lnTo>
                  <a:pt x="9941509" y="0"/>
                </a:lnTo>
                <a:lnTo>
                  <a:pt x="9985959" y="0"/>
                </a:lnTo>
              </a:path>
            </a:pathLst>
          </a:custGeom>
          <a:ln w="889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732920" y="773023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19">
                <a:moveTo>
                  <a:pt x="0" y="0"/>
                </a:moveTo>
                <a:lnTo>
                  <a:pt x="0" y="350520"/>
                </a:lnTo>
                <a:lnTo>
                  <a:pt x="350520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26A60348-5F83-B34E-A81E-BBC8C410F7B2}"/>
              </a:ext>
            </a:extLst>
          </p:cNvPr>
          <p:cNvGrpSpPr/>
          <p:nvPr/>
        </p:nvGrpSpPr>
        <p:grpSpPr>
          <a:xfrm>
            <a:off x="735247" y="1496931"/>
            <a:ext cx="5106978" cy="4862311"/>
            <a:chOff x="744921" y="1247542"/>
            <a:chExt cx="5106978" cy="4862311"/>
          </a:xfrm>
        </p:grpSpPr>
        <p:sp>
          <p:nvSpPr>
            <p:cNvPr id="3" name="Rounded Rectangle 2">
              <a:extLst>
                <a:ext uri="{FF2B5EF4-FFF2-40B4-BE49-F238E27FC236}">
                  <a16:creationId xmlns="" xmlns:a16="http://schemas.microsoft.com/office/drawing/2014/main" id="{89F2E40C-F7BB-A045-A3DD-D2D99527D925}"/>
                </a:ext>
              </a:extLst>
            </p:cNvPr>
            <p:cNvSpPr/>
            <p:nvPr/>
          </p:nvSpPr>
          <p:spPr>
            <a:xfrm>
              <a:off x="744921" y="1247542"/>
              <a:ext cx="5106978" cy="4862311"/>
            </a:xfrm>
            <a:prstGeom prst="roundRect">
              <a:avLst/>
            </a:prstGeom>
            <a:noFill/>
            <a:ln w="28575">
              <a:solidFill>
                <a:srgbClr val="C84C2C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402391E8-4912-014D-8FA0-CEF08924FE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014"/>
            <a:stretch/>
          </p:blipFill>
          <p:spPr>
            <a:xfrm>
              <a:off x="919104" y="2185650"/>
              <a:ext cx="4775114" cy="3478732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005C8672-0209-624E-B4F6-1319772D24FB}"/>
                </a:ext>
              </a:extLst>
            </p:cNvPr>
            <p:cNvSpPr txBox="1"/>
            <p:nvPr/>
          </p:nvSpPr>
          <p:spPr>
            <a:xfrm>
              <a:off x="1307594" y="1461796"/>
              <a:ext cx="4211409" cy="400110"/>
            </a:xfrm>
            <a:prstGeom prst="rect">
              <a:avLst/>
            </a:prstGeom>
            <a:noFill/>
            <a:ln>
              <a:noFill/>
              <a:prstDash val="lgDash"/>
            </a:ln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Distribution of the target variable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BC028AFF-91A7-DB4F-83AF-A94358BE096A}"/>
              </a:ext>
            </a:extLst>
          </p:cNvPr>
          <p:cNvGrpSpPr/>
          <p:nvPr/>
        </p:nvGrpSpPr>
        <p:grpSpPr>
          <a:xfrm>
            <a:off x="6511636" y="1496932"/>
            <a:ext cx="5349898" cy="4862311"/>
            <a:chOff x="6511636" y="1247542"/>
            <a:chExt cx="5349898" cy="4862311"/>
          </a:xfrm>
        </p:grpSpPr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F9E0E99C-6C29-C341-AF0E-98C37C0AE35C}"/>
                </a:ext>
              </a:extLst>
            </p:cNvPr>
            <p:cNvSpPr txBox="1"/>
            <p:nvPr/>
          </p:nvSpPr>
          <p:spPr>
            <a:xfrm>
              <a:off x="7616601" y="1882571"/>
              <a:ext cx="3775393" cy="664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Unbalanced target variable – 1 to 9</a:t>
              </a:r>
            </a:p>
          </p:txBody>
        </p:sp>
        <p:pic>
          <p:nvPicPr>
            <p:cNvPr id="14" name="Picture 13" descr="A close up of a logo&#10;&#10;Description automatically generated">
              <a:extLst>
                <a:ext uri="{FF2B5EF4-FFF2-40B4-BE49-F238E27FC236}">
                  <a16:creationId xmlns="" xmlns:a16="http://schemas.microsoft.com/office/drawing/2014/main" id="{C0DFB4E1-E5CC-7243-91DC-411BC9B37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76251" y="1923461"/>
              <a:ext cx="684711" cy="68471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60FF14FF-D990-C542-88F8-00D7EBF7E40C}"/>
                </a:ext>
              </a:extLst>
            </p:cNvPr>
            <p:cNvSpPr txBox="1"/>
            <p:nvPr/>
          </p:nvSpPr>
          <p:spPr>
            <a:xfrm>
              <a:off x="8637959" y="2897481"/>
              <a:ext cx="17764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Resampling needed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8B9927B5-F189-994F-8432-A387F30115FB}"/>
                </a:ext>
              </a:extLst>
            </p:cNvPr>
            <p:cNvSpPr txBox="1"/>
            <p:nvPr/>
          </p:nvSpPr>
          <p:spPr>
            <a:xfrm>
              <a:off x="8637959" y="3600482"/>
              <a:ext cx="31531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Monitor AUC + Sensitivity + Precision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4F1752D0-8F55-714D-8BBB-44D8D9A52414}"/>
                </a:ext>
              </a:extLst>
            </p:cNvPr>
            <p:cNvSpPr txBox="1"/>
            <p:nvPr/>
          </p:nvSpPr>
          <p:spPr>
            <a:xfrm>
              <a:off x="7670963" y="4160053"/>
              <a:ext cx="2196114" cy="664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Yes = positive class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="" xmlns:a16="http://schemas.microsoft.com/office/drawing/2014/main" id="{97BFA478-9BCF-3746-83D8-97DC83652296}"/>
                </a:ext>
              </a:extLst>
            </p:cNvPr>
            <p:cNvCxnSpPr/>
            <p:nvPr/>
          </p:nvCxnSpPr>
          <p:spPr>
            <a:xfrm>
              <a:off x="7850459" y="2698595"/>
              <a:ext cx="0" cy="1074881"/>
            </a:xfrm>
            <a:prstGeom prst="line">
              <a:avLst/>
            </a:prstGeom>
            <a:ln>
              <a:solidFill>
                <a:srgbClr val="C84C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="" xmlns:a16="http://schemas.microsoft.com/office/drawing/2014/main" id="{E7AD4633-6A2B-EB46-95FA-74DEB9DC2CFE}"/>
                </a:ext>
              </a:extLst>
            </p:cNvPr>
            <p:cNvCxnSpPr/>
            <p:nvPr/>
          </p:nvCxnSpPr>
          <p:spPr>
            <a:xfrm>
              <a:off x="7861610" y="3088888"/>
              <a:ext cx="602166" cy="0"/>
            </a:xfrm>
            <a:prstGeom prst="straightConnector1">
              <a:avLst/>
            </a:prstGeom>
            <a:ln>
              <a:solidFill>
                <a:srgbClr val="C84C2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="" xmlns:a16="http://schemas.microsoft.com/office/drawing/2014/main" id="{B4416B7B-C94C-D04F-9183-FB3441343331}"/>
                </a:ext>
              </a:extLst>
            </p:cNvPr>
            <p:cNvCxnSpPr/>
            <p:nvPr/>
          </p:nvCxnSpPr>
          <p:spPr>
            <a:xfrm>
              <a:off x="7850459" y="3769759"/>
              <a:ext cx="602166" cy="0"/>
            </a:xfrm>
            <a:prstGeom prst="straightConnector1">
              <a:avLst/>
            </a:prstGeom>
            <a:ln>
              <a:solidFill>
                <a:srgbClr val="C84C2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Picture 23" descr="A close up of a logo&#10;&#10;Description automatically generated">
              <a:extLst>
                <a:ext uri="{FF2B5EF4-FFF2-40B4-BE49-F238E27FC236}">
                  <a16:creationId xmlns="" xmlns:a16="http://schemas.microsoft.com/office/drawing/2014/main" id="{5E7EB643-0C2C-2441-BC0C-1421FC430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54875" y="4249829"/>
              <a:ext cx="727462" cy="727462"/>
            </a:xfrm>
            <a:prstGeom prst="rect">
              <a:avLst/>
            </a:prstGeom>
          </p:spPr>
        </p:pic>
        <p:sp>
          <p:nvSpPr>
            <p:cNvPr id="20" name="Rounded Rectangle 19">
              <a:extLst>
                <a:ext uri="{FF2B5EF4-FFF2-40B4-BE49-F238E27FC236}">
                  <a16:creationId xmlns="" xmlns:a16="http://schemas.microsoft.com/office/drawing/2014/main" id="{D548BA4D-3C88-744A-B1FE-4BA350CE9E9A}"/>
                </a:ext>
              </a:extLst>
            </p:cNvPr>
            <p:cNvSpPr/>
            <p:nvPr/>
          </p:nvSpPr>
          <p:spPr>
            <a:xfrm>
              <a:off x="6511636" y="1247542"/>
              <a:ext cx="5349898" cy="4862311"/>
            </a:xfrm>
            <a:prstGeom prst="roundRect">
              <a:avLst/>
            </a:prstGeom>
            <a:noFill/>
            <a:ln w="28575">
              <a:solidFill>
                <a:srgbClr val="C84C2C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object 30">
            <a:extLst>
              <a:ext uri="{FF2B5EF4-FFF2-40B4-BE49-F238E27FC236}">
                <a16:creationId xmlns="" xmlns:a16="http://schemas.microsoft.com/office/drawing/2014/main" id="{CCAF8A76-C6F8-0D4F-B0E0-5192A6E78043}"/>
              </a:ext>
            </a:extLst>
          </p:cNvPr>
          <p:cNvSpPr txBox="1">
            <a:spLocks/>
          </p:cNvSpPr>
          <p:nvPr/>
        </p:nvSpPr>
        <p:spPr>
          <a:xfrm>
            <a:off x="367633" y="81023"/>
            <a:ext cx="11604682" cy="751488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vi-VN" sz="2400" b="1" dirty="0">
                <a:solidFill>
                  <a:srgbClr val="C84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Distribution of Target variable is highly unbalanced </a:t>
            </a: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88% of the label being negative. This raises the </a:t>
            </a:r>
            <a:r>
              <a:rPr lang="vi-V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 for resampling </a:t>
            </a: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ensure modeling performance.</a:t>
            </a:r>
          </a:p>
        </p:txBody>
      </p:sp>
    </p:spTree>
    <p:extLst>
      <p:ext uri="{BB962C8B-B14F-4D97-AF65-F5344CB8AC3E}">
        <p14:creationId xmlns:p14="http://schemas.microsoft.com/office/powerpoint/2010/main" val="3888101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08564" y="948283"/>
            <a:ext cx="1683385" cy="0"/>
          </a:xfrm>
          <a:custGeom>
            <a:avLst/>
            <a:gdLst/>
            <a:ahLst/>
            <a:cxnLst/>
            <a:rect l="l" t="t" r="r" b="b"/>
            <a:pathLst>
              <a:path w="1683385">
                <a:moveTo>
                  <a:pt x="0" y="0"/>
                </a:moveTo>
                <a:lnTo>
                  <a:pt x="1682846" y="0"/>
                </a:lnTo>
              </a:path>
            </a:pathLst>
          </a:custGeom>
          <a:ln w="889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732920" y="773023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19">
                <a:moveTo>
                  <a:pt x="0" y="0"/>
                </a:moveTo>
                <a:lnTo>
                  <a:pt x="0" y="350520"/>
                </a:lnTo>
                <a:lnTo>
                  <a:pt x="350520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91411" y="948283"/>
            <a:ext cx="9986010" cy="0"/>
          </a:xfrm>
          <a:custGeom>
            <a:avLst/>
            <a:gdLst/>
            <a:ahLst/>
            <a:cxnLst/>
            <a:rect l="l" t="t" r="r" b="b"/>
            <a:pathLst>
              <a:path w="9986010">
                <a:moveTo>
                  <a:pt x="0" y="0"/>
                </a:moveTo>
                <a:lnTo>
                  <a:pt x="9941509" y="0"/>
                </a:lnTo>
                <a:lnTo>
                  <a:pt x="9985959" y="0"/>
                </a:lnTo>
              </a:path>
            </a:pathLst>
          </a:custGeom>
          <a:ln w="889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732920" y="773023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19">
                <a:moveTo>
                  <a:pt x="0" y="0"/>
                </a:moveTo>
                <a:lnTo>
                  <a:pt x="0" y="350520"/>
                </a:lnTo>
                <a:lnTo>
                  <a:pt x="350520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92BD4561-E911-CA45-B91D-3B70BCB9C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33" y="1239315"/>
            <a:ext cx="11365287" cy="5537655"/>
          </a:xfrm>
          <a:prstGeom prst="rect">
            <a:avLst/>
          </a:prstGeom>
          <a:ln w="25400">
            <a:noFill/>
          </a:ln>
        </p:spPr>
      </p:pic>
      <p:sp>
        <p:nvSpPr>
          <p:cNvPr id="11" name="object 30">
            <a:extLst>
              <a:ext uri="{FF2B5EF4-FFF2-40B4-BE49-F238E27FC236}">
                <a16:creationId xmlns="" xmlns:a16="http://schemas.microsoft.com/office/drawing/2014/main" id="{3E75310D-33A7-6742-9E04-7BCBD96B4B52}"/>
              </a:ext>
            </a:extLst>
          </p:cNvPr>
          <p:cNvSpPr txBox="1">
            <a:spLocks/>
          </p:cNvSpPr>
          <p:nvPr/>
        </p:nvSpPr>
        <p:spPr>
          <a:xfrm>
            <a:off x="367633" y="81023"/>
            <a:ext cx="11604682" cy="751488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vi-VN" sz="2400" b="1" dirty="0">
                <a:solidFill>
                  <a:srgbClr val="C84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 of category</a:t>
            </a: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within factor variables are </a:t>
            </a:r>
            <a:r>
              <a:rPr lang="vi-V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highly unbalanced </a:t>
            </a: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especially for “default”, “poutcome” and “loan”. </a:t>
            </a:r>
          </a:p>
        </p:txBody>
      </p:sp>
    </p:spTree>
    <p:extLst>
      <p:ext uri="{BB962C8B-B14F-4D97-AF65-F5344CB8AC3E}">
        <p14:creationId xmlns:p14="http://schemas.microsoft.com/office/powerpoint/2010/main" val="2912367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4800" y="100620"/>
            <a:ext cx="10709564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nl-BE" sz="2400" b="1" dirty="0">
                <a:solidFill>
                  <a:srgbClr val="C84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Distribution of continuous variables </a:t>
            </a:r>
            <a:r>
              <a:rPr lang="nl-BE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</a:t>
            </a:r>
            <a:r>
              <a:rPr lang="nl-BE" sz="2400" b="1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highly skewed </a:t>
            </a:r>
            <a:r>
              <a:rPr lang="nl-BE" sz="2400" dirty="0">
                <a:solidFill>
                  <a:srgbClr val="40404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the right. This pattern also repeats for the test set.</a:t>
            </a: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8564" y="948283"/>
            <a:ext cx="1683385" cy="0"/>
          </a:xfrm>
          <a:custGeom>
            <a:avLst/>
            <a:gdLst/>
            <a:ahLst/>
            <a:cxnLst/>
            <a:rect l="l" t="t" r="r" b="b"/>
            <a:pathLst>
              <a:path w="1683385">
                <a:moveTo>
                  <a:pt x="0" y="0"/>
                </a:moveTo>
                <a:lnTo>
                  <a:pt x="1682846" y="0"/>
                </a:lnTo>
              </a:path>
            </a:pathLst>
          </a:custGeom>
          <a:ln w="889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732920" y="773023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19">
                <a:moveTo>
                  <a:pt x="0" y="0"/>
                </a:moveTo>
                <a:lnTo>
                  <a:pt x="0" y="350520"/>
                </a:lnTo>
                <a:lnTo>
                  <a:pt x="350520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91411" y="948283"/>
            <a:ext cx="9986010" cy="0"/>
          </a:xfrm>
          <a:custGeom>
            <a:avLst/>
            <a:gdLst/>
            <a:ahLst/>
            <a:cxnLst/>
            <a:rect l="l" t="t" r="r" b="b"/>
            <a:pathLst>
              <a:path w="9986010">
                <a:moveTo>
                  <a:pt x="0" y="0"/>
                </a:moveTo>
                <a:lnTo>
                  <a:pt x="9941509" y="0"/>
                </a:lnTo>
                <a:lnTo>
                  <a:pt x="9985959" y="0"/>
                </a:lnTo>
              </a:path>
            </a:pathLst>
          </a:custGeom>
          <a:ln w="889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732920" y="773023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19">
                <a:moveTo>
                  <a:pt x="0" y="0"/>
                </a:moveTo>
                <a:lnTo>
                  <a:pt x="0" y="350520"/>
                </a:lnTo>
                <a:lnTo>
                  <a:pt x="350520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7A24ED1C-21DC-5645-BD31-CAE46E4CECBE}"/>
              </a:ext>
            </a:extLst>
          </p:cNvPr>
          <p:cNvGrpSpPr/>
          <p:nvPr/>
        </p:nvGrpSpPr>
        <p:grpSpPr>
          <a:xfrm>
            <a:off x="304800" y="1298804"/>
            <a:ext cx="11472621" cy="5159950"/>
            <a:chOff x="570188" y="1078670"/>
            <a:chExt cx="11051623" cy="5159950"/>
          </a:xfrm>
        </p:grpSpPr>
        <p:pic>
          <p:nvPicPr>
            <p:cNvPr id="11" name="Picture 10" descr="A screenshot of a social media post&#10;&#10;Description automatically generated">
              <a:extLst>
                <a:ext uri="{FF2B5EF4-FFF2-40B4-BE49-F238E27FC236}">
                  <a16:creationId xmlns="" xmlns:a16="http://schemas.microsoft.com/office/drawing/2014/main" id="{7A29B1EE-FDDC-5743-8866-8943536D2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0188" y="1078670"/>
              <a:ext cx="11051623" cy="5159950"/>
            </a:xfrm>
            <a:prstGeom prst="rect">
              <a:avLst/>
            </a:prstGeom>
            <a:ln w="25400">
              <a:noFill/>
            </a:ln>
          </p:spPr>
        </p:pic>
        <p:grpSp>
          <p:nvGrpSpPr>
            <p:cNvPr id="3" name="Group 2">
              <a:extLst>
                <a:ext uri="{FF2B5EF4-FFF2-40B4-BE49-F238E27FC236}">
                  <a16:creationId xmlns="" xmlns:a16="http://schemas.microsoft.com/office/drawing/2014/main" id="{FD1B5E5A-F2D9-324B-AF5A-AE8C5DE59DDD}"/>
                </a:ext>
              </a:extLst>
            </p:cNvPr>
            <p:cNvGrpSpPr/>
            <p:nvPr/>
          </p:nvGrpSpPr>
          <p:grpSpPr>
            <a:xfrm>
              <a:off x="4987636" y="4636084"/>
              <a:ext cx="6098327" cy="970156"/>
              <a:chOff x="5553307" y="4962293"/>
              <a:chExt cx="5426381" cy="970156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="" xmlns:a16="http://schemas.microsoft.com/office/drawing/2014/main" id="{B289B2C5-DA2C-A242-93A6-F0A42169909F}"/>
                  </a:ext>
                </a:extLst>
              </p:cNvPr>
              <p:cNvSpPr/>
              <p:nvPr/>
            </p:nvSpPr>
            <p:spPr>
              <a:xfrm>
                <a:off x="5553307" y="4962293"/>
                <a:ext cx="5394321" cy="9701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C84C2C"/>
                </a:solidFill>
                <a:prstDash val="lgDash"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="" xmlns:a16="http://schemas.microsoft.com/office/drawing/2014/main" id="{0D0E4931-79E6-AA49-B415-B7333364D287}"/>
                  </a:ext>
                </a:extLst>
              </p:cNvPr>
              <p:cNvSpPr txBox="1"/>
              <p:nvPr/>
            </p:nvSpPr>
            <p:spPr>
              <a:xfrm>
                <a:off x="5609885" y="5236908"/>
                <a:ext cx="53698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Train and test distribution have similar distribution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41920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33FAF21B-0ACA-3F4E-B4FA-462603E84351}"/>
              </a:ext>
            </a:extLst>
          </p:cNvPr>
          <p:cNvSpPr/>
          <p:nvPr/>
        </p:nvSpPr>
        <p:spPr>
          <a:xfrm>
            <a:off x="367634" y="1613545"/>
            <a:ext cx="3373094" cy="483105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C84C2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bject 4"/>
          <p:cNvSpPr/>
          <p:nvPr/>
        </p:nvSpPr>
        <p:spPr>
          <a:xfrm>
            <a:off x="108564" y="948283"/>
            <a:ext cx="1683385" cy="0"/>
          </a:xfrm>
          <a:custGeom>
            <a:avLst/>
            <a:gdLst/>
            <a:ahLst/>
            <a:cxnLst/>
            <a:rect l="l" t="t" r="r" b="b"/>
            <a:pathLst>
              <a:path w="1683385">
                <a:moveTo>
                  <a:pt x="0" y="0"/>
                </a:moveTo>
                <a:lnTo>
                  <a:pt x="1682846" y="0"/>
                </a:lnTo>
              </a:path>
            </a:pathLst>
          </a:custGeom>
          <a:ln w="88900">
            <a:solidFill>
              <a:srgbClr val="C84C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732920" y="773023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19">
                <a:moveTo>
                  <a:pt x="0" y="0"/>
                </a:moveTo>
                <a:lnTo>
                  <a:pt x="0" y="350520"/>
                </a:lnTo>
                <a:lnTo>
                  <a:pt x="350520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84C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91411" y="948283"/>
            <a:ext cx="9986010" cy="0"/>
          </a:xfrm>
          <a:custGeom>
            <a:avLst/>
            <a:gdLst/>
            <a:ahLst/>
            <a:cxnLst/>
            <a:rect l="l" t="t" r="r" b="b"/>
            <a:pathLst>
              <a:path w="9986010">
                <a:moveTo>
                  <a:pt x="0" y="0"/>
                </a:moveTo>
                <a:lnTo>
                  <a:pt x="9941509" y="0"/>
                </a:lnTo>
                <a:lnTo>
                  <a:pt x="9985959" y="0"/>
                </a:lnTo>
              </a:path>
            </a:pathLst>
          </a:custGeom>
          <a:ln w="88900">
            <a:solidFill>
              <a:srgbClr val="C0C0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732920" y="773023"/>
            <a:ext cx="350520" cy="350520"/>
          </a:xfrm>
          <a:custGeom>
            <a:avLst/>
            <a:gdLst/>
            <a:ahLst/>
            <a:cxnLst/>
            <a:rect l="l" t="t" r="r" b="b"/>
            <a:pathLst>
              <a:path w="350520" h="350519">
                <a:moveTo>
                  <a:pt x="0" y="0"/>
                </a:moveTo>
                <a:lnTo>
                  <a:pt x="0" y="350520"/>
                </a:lnTo>
                <a:lnTo>
                  <a:pt x="350520" y="17526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9F756397-4DF9-2243-B80E-F1F19D53DC71}"/>
              </a:ext>
            </a:extLst>
          </p:cNvPr>
          <p:cNvGrpSpPr/>
          <p:nvPr/>
        </p:nvGrpSpPr>
        <p:grpSpPr>
          <a:xfrm>
            <a:off x="3987895" y="1613545"/>
            <a:ext cx="7335530" cy="4831050"/>
            <a:chOff x="2329576" y="1412067"/>
            <a:chExt cx="7335530" cy="4831050"/>
          </a:xfrm>
        </p:grpSpPr>
        <p:pic>
          <p:nvPicPr>
            <p:cNvPr id="3" name="Picture 2">
              <a:extLst>
                <a:ext uri="{FF2B5EF4-FFF2-40B4-BE49-F238E27FC236}">
                  <a16:creationId xmlns="" xmlns:a16="http://schemas.microsoft.com/office/drawing/2014/main" id="{C06CEAC9-15BB-D14C-BF23-FEA9DE490D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7889" y="1412067"/>
              <a:ext cx="7107217" cy="483105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="" xmlns:a16="http://schemas.microsoft.com/office/drawing/2014/main" id="{1DA22821-EAF9-7D4F-9B70-1B31825770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1749" r="65198" b="28323"/>
            <a:stretch/>
          </p:blipFill>
          <p:spPr>
            <a:xfrm>
              <a:off x="2391568" y="1887780"/>
              <a:ext cx="3160985" cy="308244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349250" h="152400" prst="coolSlant"/>
              <a:bevelB prst="angle"/>
            </a:sp3d>
          </p:spPr>
        </p:pic>
        <p:pic>
          <p:nvPicPr>
            <p:cNvPr id="14" name="Picture 13" descr="A close up of a logo&#10;&#10;Description automatically generated">
              <a:extLst>
                <a:ext uri="{FF2B5EF4-FFF2-40B4-BE49-F238E27FC236}">
                  <a16:creationId xmlns="" xmlns:a16="http://schemas.microsoft.com/office/drawing/2014/main" id="{ED3CF63F-89B5-2145-AA79-7844777DE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29576" y="1750145"/>
              <a:ext cx="4278877" cy="4278877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D1E2CCF5-B162-FC40-A5A3-9A484817D9F4}"/>
              </a:ext>
            </a:extLst>
          </p:cNvPr>
          <p:cNvSpPr txBox="1"/>
          <p:nvPr/>
        </p:nvSpPr>
        <p:spPr>
          <a:xfrm>
            <a:off x="1519428" y="2536447"/>
            <a:ext cx="8755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NA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79600957-679A-D141-B20D-922A59CD3FAC}"/>
              </a:ext>
            </a:extLst>
          </p:cNvPr>
          <p:cNvSpPr txBox="1"/>
          <p:nvPr/>
        </p:nvSpPr>
        <p:spPr>
          <a:xfrm>
            <a:off x="1511382" y="4285593"/>
            <a:ext cx="19928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Outliers</a:t>
            </a:r>
          </a:p>
        </p:txBody>
      </p:sp>
      <p:pic>
        <p:nvPicPr>
          <p:cNvPr id="20" name="Graphic 19" descr="Close">
            <a:extLst>
              <a:ext uri="{FF2B5EF4-FFF2-40B4-BE49-F238E27FC236}">
                <a16:creationId xmlns="" xmlns:a16="http://schemas.microsoft.com/office/drawing/2014/main" id="{897889CE-3D73-FD40-8A4A-D183F1FF0C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4032" y="2514600"/>
            <a:ext cx="914400" cy="914400"/>
          </a:xfrm>
          <a:prstGeom prst="rect">
            <a:avLst/>
          </a:prstGeom>
        </p:spPr>
      </p:pic>
      <p:pic>
        <p:nvPicPr>
          <p:cNvPr id="22" name="Graphic 21" descr="Checkmark">
            <a:extLst>
              <a:ext uri="{FF2B5EF4-FFF2-40B4-BE49-F238E27FC236}">
                <a16:creationId xmlns="" xmlns:a16="http://schemas.microsoft.com/office/drawing/2014/main" id="{2A7A183C-7577-2B41-B6D7-87410A99E9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7952" y="4233903"/>
            <a:ext cx="872820" cy="872820"/>
          </a:xfrm>
          <a:prstGeom prst="rect">
            <a:avLst/>
          </a:prstGeom>
        </p:spPr>
      </p:pic>
      <p:sp>
        <p:nvSpPr>
          <p:cNvPr id="18" name="object 30">
            <a:extLst>
              <a:ext uri="{FF2B5EF4-FFF2-40B4-BE49-F238E27FC236}">
                <a16:creationId xmlns="" xmlns:a16="http://schemas.microsoft.com/office/drawing/2014/main" id="{DA51ABE5-8288-CF42-9C6A-3FBAAB118C3A}"/>
              </a:ext>
            </a:extLst>
          </p:cNvPr>
          <p:cNvSpPr txBox="1">
            <a:spLocks/>
          </p:cNvSpPr>
          <p:nvPr/>
        </p:nvSpPr>
        <p:spPr>
          <a:xfrm>
            <a:off x="367633" y="81023"/>
            <a:ext cx="11604682" cy="751488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While the </a:t>
            </a:r>
            <a:r>
              <a:rPr lang="vi-V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is clean</a:t>
            </a: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 </a:t>
            </a:r>
            <a:r>
              <a:rPr lang="vi-VN" sz="2400" b="1" dirty="0">
                <a:solidFill>
                  <a:srgbClr val="C84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NAs</a:t>
            </a: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high skewness in variable distributions shows that there are significant </a:t>
            </a:r>
            <a:r>
              <a:rPr lang="vi-VN" sz="2400" b="1" dirty="0">
                <a:solidFill>
                  <a:srgbClr val="C84C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outliers</a:t>
            </a:r>
            <a:r>
              <a:rPr lang="vi-V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  </a:t>
            </a:r>
          </a:p>
        </p:txBody>
      </p:sp>
    </p:spTree>
    <p:extLst>
      <p:ext uri="{BB962C8B-B14F-4D97-AF65-F5344CB8AC3E}">
        <p14:creationId xmlns:p14="http://schemas.microsoft.com/office/powerpoint/2010/main" val="373102093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1124</Words>
  <Application>Microsoft Office PowerPoint</Application>
  <PresentationFormat>Widescreen</PresentationFormat>
  <Paragraphs>310</Paragraphs>
  <Slides>28</Slides>
  <Notes>0</Notes>
  <HiddenSlides>1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Algerian</vt:lpstr>
      <vt:lpstr>Arial</vt:lpstr>
      <vt:lpstr>Calibri</vt:lpstr>
      <vt:lpstr>Calibri Light</vt:lpstr>
      <vt:lpstr>Times New Roman</vt:lpstr>
      <vt:lpstr>Trattatello</vt:lpstr>
      <vt:lpstr>Trebuchet MS</vt:lpstr>
      <vt:lpstr>Office Theme</vt:lpstr>
      <vt:lpstr>think-cell Slide</vt:lpstr>
      <vt:lpstr>PowerPoint Presentation</vt:lpstr>
      <vt:lpstr>We followed a 5-steps approach to classify customers</vt:lpstr>
      <vt:lpstr>We followed a 5-steps approach to classify customers</vt:lpstr>
      <vt:lpstr>PowerPoint Presentation</vt:lpstr>
      <vt:lpstr>We followed a 5-steps approach to classify customers</vt:lpstr>
      <vt:lpstr>PowerPoint Presentation</vt:lpstr>
      <vt:lpstr>PowerPoint Presentation</vt:lpstr>
      <vt:lpstr>Distribution of continuous variables are highly skewed to the right. This pattern also repeats for the test set.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followed a 5-steps approach to classify customers</vt:lpstr>
      <vt:lpstr>Modeling Pipeline</vt:lpstr>
      <vt:lpstr>Feature engineering &amp; model tuning</vt:lpstr>
      <vt:lpstr>Due to the imbalance distribution of target variable, we first oversample positive label. This yields significant improvement in performance. </vt:lpstr>
      <vt:lpstr>While negatively impacting our model, dropping “duration” is necessary as this information is not available to the model at the time of prediction.</vt:lpstr>
      <vt:lpstr>We attempt to drop Days as this is a large factor variable that has low impact on the model. This results in improvement of our models.</vt:lpstr>
      <vt:lpstr>Creation of variable “Total Contact” &amp; clustering customer related variables show improvement in Logistic Model. We stop model XG Boost due to low performance.</vt:lpstr>
      <vt:lpstr>We attempt numerical combination to test whether interaction between features help inform the model. </vt:lpstr>
      <vt:lpstr>We attempt numerical combination to test whether interaction between features help inform the model. </vt:lpstr>
      <vt:lpstr>After feature engineering and comparing all the models, we choose the one with the highest sensitivity on our holdout </vt:lpstr>
      <vt:lpstr>We followed a 5-steps approach to classify customers</vt:lpstr>
      <vt:lpstr>Final Model</vt:lpstr>
      <vt:lpstr>Who are the game changers?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Methodological approach</dc:title>
  <dc:creator>Phuoc Vu Duy</dc:creator>
  <cp:lastModifiedBy>Utendorf, Christine</cp:lastModifiedBy>
  <cp:revision>71</cp:revision>
  <dcterms:created xsi:type="dcterms:W3CDTF">2019-06-03T09:14:56Z</dcterms:created>
  <dcterms:modified xsi:type="dcterms:W3CDTF">2019-06-06T11:54:49Z</dcterms:modified>
</cp:coreProperties>
</file>